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0"/>
  </p:notesMasterIdLst>
  <p:sldIdLst>
    <p:sldId id="256" r:id="rId3"/>
    <p:sldId id="564" r:id="rId4"/>
    <p:sldId id="494" r:id="rId5"/>
    <p:sldId id="423" r:id="rId6"/>
    <p:sldId id="547" r:id="rId7"/>
    <p:sldId id="548" r:id="rId8"/>
    <p:sldId id="549" r:id="rId9"/>
    <p:sldId id="565" r:id="rId10"/>
    <p:sldId id="550" r:id="rId11"/>
    <p:sldId id="551" r:id="rId12"/>
    <p:sldId id="552" r:id="rId13"/>
    <p:sldId id="553" r:id="rId14"/>
    <p:sldId id="554" r:id="rId15"/>
    <p:sldId id="555" r:id="rId16"/>
    <p:sldId id="556" r:id="rId17"/>
    <p:sldId id="566" r:id="rId18"/>
    <p:sldId id="557" r:id="rId19"/>
    <p:sldId id="558" r:id="rId20"/>
    <p:sldId id="559" r:id="rId21"/>
    <p:sldId id="560" r:id="rId22"/>
    <p:sldId id="567" r:id="rId23"/>
    <p:sldId id="568" r:id="rId24"/>
    <p:sldId id="561" r:id="rId25"/>
    <p:sldId id="562" r:id="rId26"/>
    <p:sldId id="569" r:id="rId27"/>
    <p:sldId id="395" r:id="rId28"/>
    <p:sldId id="5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11/7/23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11/7/23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11/7/23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11/7/23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11/7/23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11/7/23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11/7/23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11/7/23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11/7/23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11/7/23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11/7/23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11/7/23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11/7/23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11/7/23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11/7/23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11/7/23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11/7/23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11/7/23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11/7/23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11/7/23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11/7/23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11/7/23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11/7/23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11/7/23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B4C-5A5A-CB47-8454-49985BAA9E4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C3286D14-8D08-2346-AB86-32FE6E6E3F3D}"/>
              </a:ext>
            </a:extLst>
          </p:cNvPr>
          <p:cNvSpPr>
            <a:spLocks noGrp="1"/>
          </p:cNvSpPr>
          <p:nvPr>
            <p:ph sz="half" idx="1"/>
          </p:nvPr>
        </p:nvSpPr>
        <p:spPr>
          <a:xfrm>
            <a:off x="609599" y="1968503"/>
            <a:ext cx="5749159" cy="4157663"/>
          </a:xfrm>
        </p:spPr>
        <p:txBody>
          <a:bodyPr/>
          <a:lstStyle/>
          <a:p>
            <a:r>
              <a:rPr lang="en-US" sz="2200" dirty="0"/>
              <a:t>There are two known mechanisms of sodium corrosion</a:t>
            </a:r>
          </a:p>
          <a:p>
            <a:pPr lvl="1"/>
            <a:r>
              <a:rPr lang="en-US" sz="2200" dirty="0"/>
              <a:t>Type I: corrosion produced by the dissolution of alloy elements to sodium</a:t>
            </a:r>
          </a:p>
          <a:p>
            <a:pPr lvl="1"/>
            <a:r>
              <a:rPr lang="en-US" sz="2200" dirty="0"/>
              <a:t>Type II: corrosion produced through chemical reaction with the impurities in sodium</a:t>
            </a:r>
          </a:p>
          <a:p>
            <a:r>
              <a:rPr lang="en-US" sz="2200" dirty="0"/>
              <a:t>Type I corrosion is dependent on the solubility in sodium of the elemental composition in the material, temperature, and the rate of solution</a:t>
            </a:r>
          </a:p>
          <a:p>
            <a:endParaRPr lang="en-US" sz="2200" dirty="0"/>
          </a:p>
          <a:p>
            <a:endParaRPr lang="en-US" sz="2200" dirty="0"/>
          </a:p>
        </p:txBody>
      </p:sp>
      <p:sp>
        <p:nvSpPr>
          <p:cNvPr id="4" name="Content Placeholder 3">
            <a:extLst>
              <a:ext uri="{FF2B5EF4-FFF2-40B4-BE49-F238E27FC236}">
                <a16:creationId xmlns:a16="http://schemas.microsoft.com/office/drawing/2014/main" id="{B3E49A3A-C4B0-A240-8C8A-C67BBBF5AEA9}"/>
              </a:ext>
            </a:extLst>
          </p:cNvPr>
          <p:cNvSpPr>
            <a:spLocks noGrp="1"/>
          </p:cNvSpPr>
          <p:nvPr>
            <p:ph sz="half" idx="2"/>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69902977-34CC-F747-A484-C883180BCC55}"/>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Picture 5">
            <a:extLst>
              <a:ext uri="{FF2B5EF4-FFF2-40B4-BE49-F238E27FC236}">
                <a16:creationId xmlns:a16="http://schemas.microsoft.com/office/drawing/2014/main" id="{FB4787C2-FB8B-9F43-9E26-D38BB5FED042}"/>
              </a:ext>
            </a:extLst>
          </p:cNvPr>
          <p:cNvPicPr>
            <a:picLocks noChangeAspect="1"/>
          </p:cNvPicPr>
          <p:nvPr/>
        </p:nvPicPr>
        <p:blipFill>
          <a:blip r:embed="rId2"/>
          <a:stretch>
            <a:fillRect/>
          </a:stretch>
        </p:blipFill>
        <p:spPr>
          <a:xfrm>
            <a:off x="6784974" y="1738317"/>
            <a:ext cx="3905251" cy="4045224"/>
          </a:xfrm>
          <a:prstGeom prst="rect">
            <a:avLst/>
          </a:prstGeom>
        </p:spPr>
      </p:pic>
      <p:pic>
        <p:nvPicPr>
          <p:cNvPr id="7" name="Picture 6">
            <a:extLst>
              <a:ext uri="{FF2B5EF4-FFF2-40B4-BE49-F238E27FC236}">
                <a16:creationId xmlns:a16="http://schemas.microsoft.com/office/drawing/2014/main" id="{0BDD92F6-80A3-C8D3-0605-87FC9AE016EF}"/>
              </a:ext>
            </a:extLst>
          </p:cNvPr>
          <p:cNvPicPr>
            <a:picLocks noChangeAspect="1"/>
          </p:cNvPicPr>
          <p:nvPr/>
        </p:nvPicPr>
        <p:blipFill>
          <a:blip r:embed="rId3"/>
          <a:stretch>
            <a:fillRect/>
          </a:stretch>
        </p:blipFill>
        <p:spPr>
          <a:xfrm>
            <a:off x="8322879" y="5670827"/>
            <a:ext cx="1816100" cy="685800"/>
          </a:xfrm>
          <a:prstGeom prst="rect">
            <a:avLst/>
          </a:prstGeom>
        </p:spPr>
      </p:pic>
      <p:sp>
        <p:nvSpPr>
          <p:cNvPr id="9" name="TextBox 8">
            <a:extLst>
              <a:ext uri="{FF2B5EF4-FFF2-40B4-BE49-F238E27FC236}">
                <a16:creationId xmlns:a16="http://schemas.microsoft.com/office/drawing/2014/main" id="{C4536672-EDA8-F1B8-C663-FB8A25D2D02C}"/>
              </a:ext>
            </a:extLst>
          </p:cNvPr>
          <p:cNvSpPr txBox="1"/>
          <p:nvPr/>
        </p:nvSpPr>
        <p:spPr>
          <a:xfrm>
            <a:off x="7725102" y="6140908"/>
            <a:ext cx="3342291" cy="430887"/>
          </a:xfrm>
          <a:prstGeom prst="rect">
            <a:avLst/>
          </a:prstGeom>
          <a:noFill/>
        </p:spPr>
        <p:txBody>
          <a:bodyPr wrap="square">
            <a:spAutoFit/>
          </a:bodyPr>
          <a:lstStyle/>
          <a:p>
            <a:pPr algn="ctr"/>
            <a:r>
              <a:rPr lang="en-US" sz="1100" dirty="0"/>
              <a:t>K is the solution rate constant, Cs is the solubility limit in sodium, and Ci is the actual concentration in sodium</a:t>
            </a:r>
          </a:p>
        </p:txBody>
      </p:sp>
    </p:spTree>
    <p:extLst>
      <p:ext uri="{BB962C8B-B14F-4D97-AF65-F5344CB8AC3E}">
        <p14:creationId xmlns:p14="http://schemas.microsoft.com/office/powerpoint/2010/main" val="103733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35ED-0734-1840-B41F-ECA065D791AD}"/>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69DECCCB-22FB-3541-966C-6321257DB30D}"/>
              </a:ext>
            </a:extLst>
          </p:cNvPr>
          <p:cNvSpPr>
            <a:spLocks noGrp="1"/>
          </p:cNvSpPr>
          <p:nvPr>
            <p:ph sz="half" idx="1"/>
          </p:nvPr>
        </p:nvSpPr>
        <p:spPr/>
        <p:txBody>
          <a:bodyPr/>
          <a:lstStyle/>
          <a:p>
            <a:r>
              <a:rPr lang="en-US" sz="2200" dirty="0"/>
              <a:t>The solubility of each of the primary components of stainless steel in sodium at 550 C is less than a few parts per million</a:t>
            </a:r>
          </a:p>
          <a:p>
            <a:r>
              <a:rPr lang="en-US" sz="2200" dirty="0"/>
              <a:t>This means that the nominal compatibility of the steels with sodium is excellent</a:t>
            </a:r>
          </a:p>
          <a:p>
            <a:r>
              <a:rPr lang="en-US" sz="2200" dirty="0"/>
              <a:t>In the isothermal sodium condition, the corrosion of the steels stops when the dissolved elements reach saturation concentration at the temperature of sodium</a:t>
            </a:r>
          </a:p>
          <a:p>
            <a:endParaRPr lang="en-US" sz="2200" dirty="0"/>
          </a:p>
        </p:txBody>
      </p:sp>
      <p:sp>
        <p:nvSpPr>
          <p:cNvPr id="4" name="Content Placeholder 3">
            <a:extLst>
              <a:ext uri="{FF2B5EF4-FFF2-40B4-BE49-F238E27FC236}">
                <a16:creationId xmlns:a16="http://schemas.microsoft.com/office/drawing/2014/main" id="{961136F3-0B47-F744-819E-958D5AAB0D19}"/>
              </a:ext>
            </a:extLst>
          </p:cNvPr>
          <p:cNvSpPr>
            <a:spLocks noGrp="1"/>
          </p:cNvSpPr>
          <p:nvPr>
            <p:ph sz="half" idx="2"/>
          </p:nvPr>
        </p:nvSpPr>
        <p:spPr/>
        <p:txBody>
          <a:bodyPr/>
          <a:lstStyle/>
          <a:p>
            <a:r>
              <a:rPr lang="en-US" sz="2200" dirty="0"/>
              <a:t>This corrosion behavior is called thermal gradient mass transfer under non-isothermal conditions</a:t>
            </a:r>
          </a:p>
          <a:p>
            <a:r>
              <a:rPr lang="en-US" sz="2200" dirty="0"/>
              <a:t>In the cooling system, the elements in the materials in the high-temperature section dissolve as a result of the temperature dependency of the solubility of the elements in sodium, and the dissolved elements are deposited on the steel surface in the low-temperature section by the same mechanism</a:t>
            </a:r>
          </a:p>
          <a:p>
            <a:endParaRPr lang="en-US" sz="2200" dirty="0"/>
          </a:p>
        </p:txBody>
      </p:sp>
      <p:sp>
        <p:nvSpPr>
          <p:cNvPr id="5" name="Slide Number Placeholder 4">
            <a:extLst>
              <a:ext uri="{FF2B5EF4-FFF2-40B4-BE49-F238E27FC236}">
                <a16:creationId xmlns:a16="http://schemas.microsoft.com/office/drawing/2014/main" id="{7E41FE5B-9644-FD49-91E1-D131D796244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62157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FF4A-F700-724B-B9DD-F6AC20A0CE0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9C373BE2-545A-8446-8730-763023DA9269}"/>
              </a:ext>
            </a:extLst>
          </p:cNvPr>
          <p:cNvSpPr>
            <a:spLocks noGrp="1"/>
          </p:cNvSpPr>
          <p:nvPr>
            <p:ph sz="half" idx="1"/>
          </p:nvPr>
        </p:nvSpPr>
        <p:spPr/>
        <p:txBody>
          <a:bodyPr/>
          <a:lstStyle/>
          <a:p>
            <a:r>
              <a:rPr lang="en-US" sz="2200" dirty="0"/>
              <a:t>The results of thermal gradient mass transfer using a sodium loop made of 316SS</a:t>
            </a:r>
          </a:p>
          <a:p>
            <a:r>
              <a:rPr lang="en-US" sz="2200" dirty="0"/>
              <a:t>The weight loss caused by the dissolution of the elements in the steel is measured in the high-temperature section, and the weight gain caused by the deposit of the dissolved elements in sodium is observed in the low-temperature section</a:t>
            </a:r>
          </a:p>
          <a:p>
            <a:endParaRPr lang="en-US" sz="2200" dirty="0"/>
          </a:p>
          <a:p>
            <a:endParaRPr lang="en-US" sz="2200" dirty="0"/>
          </a:p>
        </p:txBody>
      </p:sp>
      <p:pic>
        <p:nvPicPr>
          <p:cNvPr id="6" name="Content Placeholder 5">
            <a:extLst>
              <a:ext uri="{FF2B5EF4-FFF2-40B4-BE49-F238E27FC236}">
                <a16:creationId xmlns:a16="http://schemas.microsoft.com/office/drawing/2014/main" id="{4292A330-9738-9346-B2D2-317406C0E004}"/>
              </a:ext>
            </a:extLst>
          </p:cNvPr>
          <p:cNvPicPr>
            <a:picLocks noGrp="1" noChangeAspect="1"/>
          </p:cNvPicPr>
          <p:nvPr>
            <p:ph sz="half" idx="2"/>
          </p:nvPr>
        </p:nvPicPr>
        <p:blipFill>
          <a:blip r:embed="rId2"/>
          <a:stretch>
            <a:fillRect/>
          </a:stretch>
        </p:blipFill>
        <p:spPr>
          <a:xfrm>
            <a:off x="6674977" y="2277259"/>
            <a:ext cx="4907423" cy="3259931"/>
          </a:xfrm>
          <a:prstGeom prst="rect">
            <a:avLst/>
          </a:prstGeom>
        </p:spPr>
      </p:pic>
      <p:sp>
        <p:nvSpPr>
          <p:cNvPr id="5" name="Slide Number Placeholder 4">
            <a:extLst>
              <a:ext uri="{FF2B5EF4-FFF2-40B4-BE49-F238E27FC236}">
                <a16:creationId xmlns:a16="http://schemas.microsoft.com/office/drawing/2014/main" id="{13E4FCDC-66F6-4942-B92C-3F7248E25BE2}"/>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3811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F1D8-592A-AD4B-9E64-9767AA09101A}"/>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E04BA5BE-75C5-5D4E-8676-678618A700EE}"/>
              </a:ext>
            </a:extLst>
          </p:cNvPr>
          <p:cNvSpPr>
            <a:spLocks noGrp="1"/>
          </p:cNvSpPr>
          <p:nvPr>
            <p:ph sz="half" idx="1"/>
          </p:nvPr>
        </p:nvSpPr>
        <p:spPr>
          <a:xfrm>
            <a:off x="609600" y="1968503"/>
            <a:ext cx="10972800" cy="1665345"/>
          </a:xfrm>
        </p:spPr>
        <p:txBody>
          <a:bodyPr/>
          <a:lstStyle/>
          <a:p>
            <a:r>
              <a:rPr lang="en-US" sz="2200" dirty="0"/>
              <a:t>Dissolution of the elements in the material is observed in the high-temperature section, and precipitation is observed in the low-temperature section</a:t>
            </a:r>
          </a:p>
          <a:p>
            <a:endParaRPr lang="en-US" sz="2200" dirty="0"/>
          </a:p>
        </p:txBody>
      </p:sp>
      <p:sp>
        <p:nvSpPr>
          <p:cNvPr id="5" name="Slide Number Placeholder 4">
            <a:extLst>
              <a:ext uri="{FF2B5EF4-FFF2-40B4-BE49-F238E27FC236}">
                <a16:creationId xmlns:a16="http://schemas.microsoft.com/office/drawing/2014/main" id="{296EA24F-AAC9-3547-9852-C5B5F84A217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CCD71BA5-368F-584D-A94A-5C2DBD2CF3A9}"/>
              </a:ext>
            </a:extLst>
          </p:cNvPr>
          <p:cNvPicPr>
            <a:picLocks noChangeAspect="1"/>
          </p:cNvPicPr>
          <p:nvPr/>
        </p:nvPicPr>
        <p:blipFill>
          <a:blip r:embed="rId2"/>
          <a:stretch>
            <a:fillRect/>
          </a:stretch>
        </p:blipFill>
        <p:spPr>
          <a:xfrm>
            <a:off x="1334173" y="2867572"/>
            <a:ext cx="9523653" cy="3038675"/>
          </a:xfrm>
          <a:prstGeom prst="rect">
            <a:avLst/>
          </a:prstGeom>
        </p:spPr>
      </p:pic>
    </p:spTree>
    <p:extLst>
      <p:ext uri="{BB962C8B-B14F-4D97-AF65-F5344CB8AC3E}">
        <p14:creationId xmlns:p14="http://schemas.microsoft.com/office/powerpoint/2010/main" val="231649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EBFD-F693-B34D-B0E2-B62AAAB649A3}"/>
              </a:ext>
            </a:extLst>
          </p:cNvPr>
          <p:cNvSpPr>
            <a:spLocks noGrp="1"/>
          </p:cNvSpPr>
          <p:nvPr>
            <p:ph type="title"/>
          </p:nvPr>
        </p:nvSpPr>
        <p:spPr/>
        <p:txBody>
          <a:bodyPr/>
          <a:lstStyle/>
          <a:p>
            <a:r>
              <a:rPr lang="en-US" dirty="0"/>
              <a:t>Impurity Sodium Corrosion</a:t>
            </a:r>
          </a:p>
        </p:txBody>
      </p:sp>
      <p:sp>
        <p:nvSpPr>
          <p:cNvPr id="3" name="Content Placeholder 2">
            <a:extLst>
              <a:ext uri="{FF2B5EF4-FFF2-40B4-BE49-F238E27FC236}">
                <a16:creationId xmlns:a16="http://schemas.microsoft.com/office/drawing/2014/main" id="{1C1062C9-556F-F646-B710-7385A3FD25D7}"/>
              </a:ext>
            </a:extLst>
          </p:cNvPr>
          <p:cNvSpPr>
            <a:spLocks noGrp="1"/>
          </p:cNvSpPr>
          <p:nvPr>
            <p:ph sz="half" idx="1"/>
          </p:nvPr>
        </p:nvSpPr>
        <p:spPr>
          <a:xfrm>
            <a:off x="609600" y="1968503"/>
            <a:ext cx="6468094" cy="4157663"/>
          </a:xfrm>
        </p:spPr>
        <p:txBody>
          <a:bodyPr/>
          <a:lstStyle/>
          <a:p>
            <a:r>
              <a:rPr lang="en-US" sz="2000" dirty="0"/>
              <a:t>Type II-Corrosion Produced Through Chemical Reaction with the Impurities in Sodium</a:t>
            </a:r>
          </a:p>
          <a:p>
            <a:r>
              <a:rPr lang="en-US" sz="2000" dirty="0"/>
              <a:t>The control of impurities in sodium can be achieved by using techniques to deposit the dissolved impurities in sodium</a:t>
            </a:r>
          </a:p>
          <a:p>
            <a:r>
              <a:rPr lang="en-US" sz="2000" dirty="0"/>
              <a:t>Impurities such as oxygen, carbon and nitrogen in sodium can have a strong effect on the corrosion rate of a material</a:t>
            </a:r>
          </a:p>
          <a:p>
            <a:r>
              <a:rPr lang="en-US" sz="2000" dirty="0"/>
              <a:t>Sodium is the reducing agent, and its affinity to oxygen is very strong</a:t>
            </a:r>
          </a:p>
          <a:p>
            <a:r>
              <a:rPr lang="en-US" sz="2000" dirty="0"/>
              <a:t>The solubility of oxygen in sodium is significantly higher than in water</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DDCE3FF3-6FF7-FA46-A01F-9F933C0891A4}"/>
              </a:ext>
            </a:extLst>
          </p:cNvPr>
          <p:cNvPicPr>
            <a:picLocks noGrp="1" noChangeAspect="1"/>
          </p:cNvPicPr>
          <p:nvPr>
            <p:ph sz="half" idx="2"/>
          </p:nvPr>
        </p:nvPicPr>
        <p:blipFill>
          <a:blip r:embed="rId2"/>
          <a:stretch>
            <a:fillRect/>
          </a:stretch>
        </p:blipFill>
        <p:spPr>
          <a:xfrm>
            <a:off x="7181017" y="2024744"/>
            <a:ext cx="4769518" cy="4090583"/>
          </a:xfrm>
          <a:prstGeom prst="rect">
            <a:avLst/>
          </a:prstGeom>
        </p:spPr>
      </p:pic>
      <p:sp>
        <p:nvSpPr>
          <p:cNvPr id="5" name="Slide Number Placeholder 4">
            <a:extLst>
              <a:ext uri="{FF2B5EF4-FFF2-40B4-BE49-F238E27FC236}">
                <a16:creationId xmlns:a16="http://schemas.microsoft.com/office/drawing/2014/main" id="{4800BBB2-BF27-7443-AD0A-AD0D03E2F328}"/>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319664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8398-890C-F642-8244-077F8F7EF663}"/>
              </a:ext>
            </a:extLst>
          </p:cNvPr>
          <p:cNvSpPr>
            <a:spLocks noGrp="1"/>
          </p:cNvSpPr>
          <p:nvPr>
            <p:ph type="title"/>
          </p:nvPr>
        </p:nvSpPr>
        <p:spPr/>
        <p:txBody>
          <a:bodyPr/>
          <a:lstStyle/>
          <a:p>
            <a:r>
              <a:rPr lang="en-US" dirty="0"/>
              <a:t>Oxygen Acceleration</a:t>
            </a:r>
          </a:p>
        </p:txBody>
      </p:sp>
      <p:sp>
        <p:nvSpPr>
          <p:cNvPr id="3" name="Content Placeholder 2">
            <a:extLst>
              <a:ext uri="{FF2B5EF4-FFF2-40B4-BE49-F238E27FC236}">
                <a16:creationId xmlns:a16="http://schemas.microsoft.com/office/drawing/2014/main" id="{FEB685D1-E991-A243-9D12-F2260D37AC78}"/>
              </a:ext>
            </a:extLst>
          </p:cNvPr>
          <p:cNvSpPr>
            <a:spLocks noGrp="1"/>
          </p:cNvSpPr>
          <p:nvPr>
            <p:ph sz="half" idx="1"/>
          </p:nvPr>
        </p:nvSpPr>
        <p:spPr>
          <a:xfrm>
            <a:off x="609600" y="1968503"/>
            <a:ext cx="5150070" cy="4157663"/>
          </a:xfrm>
        </p:spPr>
        <p:txBody>
          <a:bodyPr/>
          <a:lstStyle/>
          <a:p>
            <a:r>
              <a:rPr lang="en-US" sz="2200" dirty="0"/>
              <a:t>The introduction of oxygen into sodium may occur during refueling, supplementing of the reactor cover gas, opening of the coolant boundary for maintenance operations, etc. </a:t>
            </a:r>
          </a:p>
          <a:p>
            <a:r>
              <a:rPr lang="en-US" sz="2200" dirty="0"/>
              <a:t>The thermodynamically stable oxide in sodium is sodium oxide, Na2O</a:t>
            </a:r>
          </a:p>
          <a:p>
            <a:r>
              <a:rPr lang="en-US" sz="2200" dirty="0"/>
              <a:t>Fe spontaneously reacts with Na2O above 380C, forming Na4FeO3</a:t>
            </a:r>
          </a:p>
          <a:p>
            <a:r>
              <a:rPr lang="en-US" sz="2200" dirty="0"/>
              <a:t>These reactions increase the effective solubility of Cr/Fe in Na</a:t>
            </a:r>
          </a:p>
          <a:p>
            <a:endParaRPr lang="en-US" sz="2200" dirty="0"/>
          </a:p>
          <a:p>
            <a:endParaRPr lang="en-US" sz="2200" dirty="0"/>
          </a:p>
        </p:txBody>
      </p:sp>
      <p:sp>
        <p:nvSpPr>
          <p:cNvPr id="5" name="Slide Number Placeholder 4">
            <a:extLst>
              <a:ext uri="{FF2B5EF4-FFF2-40B4-BE49-F238E27FC236}">
                <a16:creationId xmlns:a16="http://schemas.microsoft.com/office/drawing/2014/main" id="{8F4874AE-52D2-3941-9942-0DA4E97E47D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3F07F25C-A095-5642-A449-20D61CC460E0}"/>
              </a:ext>
            </a:extLst>
          </p:cNvPr>
          <p:cNvPicPr>
            <a:picLocks noGrp="1" noChangeAspect="1"/>
          </p:cNvPicPr>
          <p:nvPr>
            <p:ph sz="half" idx="2"/>
          </p:nvPr>
        </p:nvPicPr>
        <p:blipFill>
          <a:blip r:embed="rId2"/>
          <a:stretch>
            <a:fillRect/>
          </a:stretch>
        </p:blipFill>
        <p:spPr>
          <a:xfrm>
            <a:off x="5996574" y="2156867"/>
            <a:ext cx="2900183" cy="2961671"/>
          </a:xfrm>
          <a:prstGeom prst="rect">
            <a:avLst/>
          </a:prstGeom>
        </p:spPr>
      </p:pic>
      <p:pic>
        <p:nvPicPr>
          <p:cNvPr id="7" name="Picture 6">
            <a:extLst>
              <a:ext uri="{FF2B5EF4-FFF2-40B4-BE49-F238E27FC236}">
                <a16:creationId xmlns:a16="http://schemas.microsoft.com/office/drawing/2014/main" id="{BB34F4B4-5901-904D-AD54-11DE040DBDEE}"/>
              </a:ext>
            </a:extLst>
          </p:cNvPr>
          <p:cNvPicPr>
            <a:picLocks noChangeAspect="1"/>
          </p:cNvPicPr>
          <p:nvPr/>
        </p:nvPicPr>
        <p:blipFill>
          <a:blip r:embed="rId3"/>
          <a:stretch>
            <a:fillRect/>
          </a:stretch>
        </p:blipFill>
        <p:spPr>
          <a:xfrm>
            <a:off x="7315607" y="5871394"/>
            <a:ext cx="3162300" cy="355600"/>
          </a:xfrm>
          <a:prstGeom prst="rect">
            <a:avLst/>
          </a:prstGeom>
        </p:spPr>
      </p:pic>
      <p:pic>
        <p:nvPicPr>
          <p:cNvPr id="4" name="Picture 3">
            <a:extLst>
              <a:ext uri="{FF2B5EF4-FFF2-40B4-BE49-F238E27FC236}">
                <a16:creationId xmlns:a16="http://schemas.microsoft.com/office/drawing/2014/main" id="{6168F379-E6F3-301E-D9EB-0BDA918E758C}"/>
              </a:ext>
            </a:extLst>
          </p:cNvPr>
          <p:cNvPicPr>
            <a:picLocks noChangeAspect="1"/>
          </p:cNvPicPr>
          <p:nvPr/>
        </p:nvPicPr>
        <p:blipFill>
          <a:blip r:embed="rId4"/>
          <a:stretch>
            <a:fillRect/>
          </a:stretch>
        </p:blipFill>
        <p:spPr>
          <a:xfrm>
            <a:off x="7393429" y="5478338"/>
            <a:ext cx="3006656" cy="309965"/>
          </a:xfrm>
          <a:prstGeom prst="rect">
            <a:avLst/>
          </a:prstGeom>
        </p:spPr>
      </p:pic>
      <p:pic>
        <p:nvPicPr>
          <p:cNvPr id="8" name="Picture 7">
            <a:extLst>
              <a:ext uri="{FF2B5EF4-FFF2-40B4-BE49-F238E27FC236}">
                <a16:creationId xmlns:a16="http://schemas.microsoft.com/office/drawing/2014/main" id="{1814B565-28E5-159A-44AB-6BE4D3D4236D}"/>
              </a:ext>
            </a:extLst>
          </p:cNvPr>
          <p:cNvPicPr>
            <a:picLocks noChangeAspect="1"/>
          </p:cNvPicPr>
          <p:nvPr/>
        </p:nvPicPr>
        <p:blipFill>
          <a:blip r:embed="rId5"/>
          <a:stretch>
            <a:fillRect/>
          </a:stretch>
        </p:blipFill>
        <p:spPr>
          <a:xfrm>
            <a:off x="9216226" y="1207271"/>
            <a:ext cx="2711544" cy="4273874"/>
          </a:xfrm>
          <a:prstGeom prst="rect">
            <a:avLst/>
          </a:prstGeom>
        </p:spPr>
      </p:pic>
    </p:spTree>
    <p:extLst>
      <p:ext uri="{BB962C8B-B14F-4D97-AF65-F5344CB8AC3E}">
        <p14:creationId xmlns:p14="http://schemas.microsoft.com/office/powerpoint/2010/main" val="426992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28A-1882-D8EE-2070-8616FFDD8C30}"/>
              </a:ext>
            </a:extLst>
          </p:cNvPr>
          <p:cNvSpPr>
            <a:spLocks noGrp="1"/>
          </p:cNvSpPr>
          <p:nvPr>
            <p:ph type="title"/>
          </p:nvPr>
        </p:nvSpPr>
        <p:spPr/>
        <p:txBody>
          <a:bodyPr/>
          <a:lstStyle/>
          <a:p>
            <a:r>
              <a:rPr lang="en-US" dirty="0"/>
              <a:t>Carbon Effects</a:t>
            </a:r>
          </a:p>
        </p:txBody>
      </p:sp>
      <p:sp>
        <p:nvSpPr>
          <p:cNvPr id="3" name="Content Placeholder 2">
            <a:extLst>
              <a:ext uri="{FF2B5EF4-FFF2-40B4-BE49-F238E27FC236}">
                <a16:creationId xmlns:a16="http://schemas.microsoft.com/office/drawing/2014/main" id="{E4E846CC-FC59-20F7-1479-ECEC6706D73F}"/>
              </a:ext>
            </a:extLst>
          </p:cNvPr>
          <p:cNvSpPr>
            <a:spLocks noGrp="1"/>
          </p:cNvSpPr>
          <p:nvPr>
            <p:ph sz="half" idx="1"/>
          </p:nvPr>
        </p:nvSpPr>
        <p:spPr>
          <a:xfrm>
            <a:off x="609599" y="1968503"/>
            <a:ext cx="6043449" cy="4157663"/>
          </a:xfrm>
        </p:spPr>
        <p:txBody>
          <a:bodyPr/>
          <a:lstStyle/>
          <a:p>
            <a:r>
              <a:rPr lang="en-US" sz="2000" dirty="0"/>
              <a:t>Carbon is an important element in maintaining the superior mechanical strength of steel</a:t>
            </a:r>
          </a:p>
          <a:p>
            <a:r>
              <a:rPr lang="en-US" sz="2000" dirty="0"/>
              <a:t>Carbon transfer can occur due to the chemical activity difference resulting from the temperature gradient</a:t>
            </a:r>
          </a:p>
          <a:p>
            <a:r>
              <a:rPr lang="en-US" sz="2000" dirty="0"/>
              <a:t>The materials located in the high temperature regions tend to decarburize</a:t>
            </a:r>
          </a:p>
          <a:p>
            <a:r>
              <a:rPr lang="en-US" sz="2000" dirty="0"/>
              <a:t>If a system has both austenitic and ferritic steels, carbon transfer can occur due to different chemical activities in these materials; austenitic steels carburize</a:t>
            </a:r>
          </a:p>
          <a:p>
            <a:r>
              <a:rPr lang="en-US" sz="2000" dirty="0"/>
              <a:t>High Cr content reduces susceptibility for decarburization, largely through forming Cr-C precipitates</a:t>
            </a:r>
          </a:p>
          <a:p>
            <a:endParaRPr lang="en-US" sz="2000" dirty="0"/>
          </a:p>
        </p:txBody>
      </p:sp>
      <p:sp>
        <p:nvSpPr>
          <p:cNvPr id="5" name="Slide Number Placeholder 4">
            <a:extLst>
              <a:ext uri="{FF2B5EF4-FFF2-40B4-BE49-F238E27FC236}">
                <a16:creationId xmlns:a16="http://schemas.microsoft.com/office/drawing/2014/main" id="{FB82CC21-F7E2-E0B7-56DA-7BF3B6B68DB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7" name="Picture 6">
            <a:extLst>
              <a:ext uri="{FF2B5EF4-FFF2-40B4-BE49-F238E27FC236}">
                <a16:creationId xmlns:a16="http://schemas.microsoft.com/office/drawing/2014/main" id="{352A48AF-96B7-C513-93EF-94C76484E72E}"/>
              </a:ext>
            </a:extLst>
          </p:cNvPr>
          <p:cNvPicPr>
            <a:picLocks noChangeAspect="1"/>
          </p:cNvPicPr>
          <p:nvPr/>
        </p:nvPicPr>
        <p:blipFill>
          <a:blip r:embed="rId2"/>
          <a:stretch>
            <a:fillRect/>
          </a:stretch>
        </p:blipFill>
        <p:spPr>
          <a:xfrm>
            <a:off x="6436627" y="2285877"/>
            <a:ext cx="3211870" cy="3203328"/>
          </a:xfrm>
          <a:prstGeom prst="rect">
            <a:avLst/>
          </a:prstGeom>
        </p:spPr>
      </p:pic>
      <p:pic>
        <p:nvPicPr>
          <p:cNvPr id="8" name="Picture 7">
            <a:extLst>
              <a:ext uri="{FF2B5EF4-FFF2-40B4-BE49-F238E27FC236}">
                <a16:creationId xmlns:a16="http://schemas.microsoft.com/office/drawing/2014/main" id="{795CB8DD-ADBB-B3A5-1F38-7908E0F1FFDA}"/>
              </a:ext>
            </a:extLst>
          </p:cNvPr>
          <p:cNvPicPr>
            <a:picLocks noChangeAspect="1"/>
          </p:cNvPicPr>
          <p:nvPr/>
        </p:nvPicPr>
        <p:blipFill>
          <a:blip r:embed="rId3"/>
          <a:stretch>
            <a:fillRect/>
          </a:stretch>
        </p:blipFill>
        <p:spPr>
          <a:xfrm>
            <a:off x="9648497" y="2402311"/>
            <a:ext cx="2350046" cy="2970459"/>
          </a:xfrm>
          <a:prstGeom prst="rect">
            <a:avLst/>
          </a:prstGeom>
        </p:spPr>
      </p:pic>
    </p:spTree>
    <p:extLst>
      <p:ext uri="{BB962C8B-B14F-4D97-AF65-F5344CB8AC3E}">
        <p14:creationId xmlns:p14="http://schemas.microsoft.com/office/powerpoint/2010/main" val="110873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F9A5-B008-A04C-93AD-5D0ED9FF1C91}"/>
              </a:ext>
            </a:extLst>
          </p:cNvPr>
          <p:cNvSpPr>
            <a:spLocks noGrp="1"/>
          </p:cNvSpPr>
          <p:nvPr>
            <p:ph type="title"/>
          </p:nvPr>
        </p:nvSpPr>
        <p:spPr/>
        <p:txBody>
          <a:bodyPr/>
          <a:lstStyle/>
          <a:p>
            <a:r>
              <a:rPr lang="en-US" dirty="0"/>
              <a:t>Na Corrosion of Austenitic Steel</a:t>
            </a:r>
          </a:p>
        </p:txBody>
      </p:sp>
      <p:sp>
        <p:nvSpPr>
          <p:cNvPr id="3" name="Content Placeholder 2">
            <a:extLst>
              <a:ext uri="{FF2B5EF4-FFF2-40B4-BE49-F238E27FC236}">
                <a16:creationId xmlns:a16="http://schemas.microsoft.com/office/drawing/2014/main" id="{F9E5152F-079F-084C-A070-71735687A497}"/>
              </a:ext>
            </a:extLst>
          </p:cNvPr>
          <p:cNvSpPr>
            <a:spLocks noGrp="1"/>
          </p:cNvSpPr>
          <p:nvPr>
            <p:ph sz="half" idx="1"/>
          </p:nvPr>
        </p:nvSpPr>
        <p:spPr>
          <a:xfrm>
            <a:off x="609600" y="1968503"/>
            <a:ext cx="6254338" cy="4157663"/>
          </a:xfrm>
        </p:spPr>
        <p:txBody>
          <a:bodyPr/>
          <a:lstStyle/>
          <a:p>
            <a:r>
              <a:rPr lang="en-US" sz="2200" dirty="0"/>
              <a:t>The important factors which influence the corrosion of the steels in sodium are: (1) immersion time, (2) temperature, (3) dissolved oxygen, (4) sodium velocity, (5) alloy elements, and (6) carburization and decarburization</a:t>
            </a:r>
          </a:p>
          <a:p>
            <a:r>
              <a:rPr lang="en-US" sz="2200" dirty="0"/>
              <a:t>Ni and Mn have high Na solubilities and dissolve first in selective (start-up) corrosion, whereas Fe corrodes in general (steady-state) corrosion</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EEC2702A-D768-9D41-A649-2376E4F87FC8}"/>
              </a:ext>
            </a:extLst>
          </p:cNvPr>
          <p:cNvPicPr>
            <a:picLocks noGrp="1" noChangeAspect="1"/>
          </p:cNvPicPr>
          <p:nvPr>
            <p:ph sz="half" idx="2"/>
          </p:nvPr>
        </p:nvPicPr>
        <p:blipFill>
          <a:blip r:embed="rId2"/>
          <a:stretch>
            <a:fillRect/>
          </a:stretch>
        </p:blipFill>
        <p:spPr>
          <a:xfrm>
            <a:off x="7311223" y="2145880"/>
            <a:ext cx="4271177" cy="3802908"/>
          </a:xfrm>
          <a:prstGeom prst="rect">
            <a:avLst/>
          </a:prstGeom>
        </p:spPr>
      </p:pic>
      <p:sp>
        <p:nvSpPr>
          <p:cNvPr id="5" name="Slide Number Placeholder 4">
            <a:extLst>
              <a:ext uri="{FF2B5EF4-FFF2-40B4-BE49-F238E27FC236}">
                <a16:creationId xmlns:a16="http://schemas.microsoft.com/office/drawing/2014/main" id="{0604BF2F-993E-FA4B-A8C8-F9A672CBA29F}"/>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40258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E721-D352-624A-8C7F-593FC3BB9568}"/>
              </a:ext>
            </a:extLst>
          </p:cNvPr>
          <p:cNvSpPr>
            <a:spLocks noGrp="1"/>
          </p:cNvSpPr>
          <p:nvPr>
            <p:ph type="title"/>
          </p:nvPr>
        </p:nvSpPr>
        <p:spPr/>
        <p:txBody>
          <a:bodyPr/>
          <a:lstStyle/>
          <a:p>
            <a:r>
              <a:rPr lang="en-US" dirty="0"/>
              <a:t>Na Corrosion of Austenitic Steel</a:t>
            </a:r>
          </a:p>
        </p:txBody>
      </p:sp>
      <p:sp>
        <p:nvSpPr>
          <p:cNvPr id="3" name="Content Placeholder 2">
            <a:extLst>
              <a:ext uri="{FF2B5EF4-FFF2-40B4-BE49-F238E27FC236}">
                <a16:creationId xmlns:a16="http://schemas.microsoft.com/office/drawing/2014/main" id="{DC04F040-91FB-CC4D-B3B7-81371603BDA9}"/>
              </a:ext>
            </a:extLst>
          </p:cNvPr>
          <p:cNvSpPr>
            <a:spLocks noGrp="1"/>
          </p:cNvSpPr>
          <p:nvPr>
            <p:ph sz="half" idx="1"/>
          </p:nvPr>
        </p:nvSpPr>
        <p:spPr>
          <a:xfrm>
            <a:off x="609599" y="1968503"/>
            <a:ext cx="5770179" cy="4157663"/>
          </a:xfrm>
        </p:spPr>
        <p:txBody>
          <a:bodyPr/>
          <a:lstStyle/>
          <a:p>
            <a:r>
              <a:rPr lang="en-US" sz="2000" dirty="0"/>
              <a:t>Corrosion rate follows an Arrhenius function</a:t>
            </a:r>
          </a:p>
          <a:p>
            <a:r>
              <a:rPr lang="en-US" sz="2000" dirty="0"/>
              <a:t>The effective activation energy is a function of temperature, and agrees with the activation energy of solubility in Na</a:t>
            </a:r>
          </a:p>
          <a:p>
            <a:r>
              <a:rPr lang="en-US" sz="2000" dirty="0"/>
              <a:t>This matches the understanding of corrosion through dissolution processes</a:t>
            </a:r>
          </a:p>
          <a:p>
            <a:r>
              <a:rPr lang="en-US" sz="2000" dirty="0"/>
              <a:t>The corrosion rate is proportional to the oxygen concentration to a power n~1</a:t>
            </a:r>
          </a:p>
          <a:p>
            <a:r>
              <a:rPr lang="en-US" sz="2000" dirty="0"/>
              <a:t>Thus, limiting O2 in the Na can limit corrosion</a:t>
            </a:r>
          </a:p>
          <a:p>
            <a:r>
              <a:rPr lang="en-US" sz="2000" dirty="0"/>
              <a:t>Corrosion rates increase with velocity up to a certain point, then become velocity independent</a:t>
            </a:r>
          </a:p>
          <a:p>
            <a:endParaRPr lang="en-US" sz="2000" dirty="0"/>
          </a:p>
        </p:txBody>
      </p:sp>
      <p:sp>
        <p:nvSpPr>
          <p:cNvPr id="5" name="Slide Number Placeholder 4">
            <a:extLst>
              <a:ext uri="{FF2B5EF4-FFF2-40B4-BE49-F238E27FC236}">
                <a16:creationId xmlns:a16="http://schemas.microsoft.com/office/drawing/2014/main" id="{2366F64B-F199-8445-B555-DCBB18A4A8B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6" name="Content Placeholder 5">
            <a:extLst>
              <a:ext uri="{FF2B5EF4-FFF2-40B4-BE49-F238E27FC236}">
                <a16:creationId xmlns:a16="http://schemas.microsoft.com/office/drawing/2014/main" id="{A65EDD3F-1619-8D45-AC8D-CF56DF5D348B}"/>
              </a:ext>
            </a:extLst>
          </p:cNvPr>
          <p:cNvPicPr>
            <a:picLocks noGrp="1" noChangeAspect="1"/>
          </p:cNvPicPr>
          <p:nvPr>
            <p:ph sz="half" idx="2"/>
          </p:nvPr>
        </p:nvPicPr>
        <p:blipFill>
          <a:blip r:embed="rId2"/>
          <a:stretch>
            <a:fillRect/>
          </a:stretch>
        </p:blipFill>
        <p:spPr>
          <a:xfrm>
            <a:off x="6379778" y="1769755"/>
            <a:ext cx="3389884" cy="4555158"/>
          </a:xfrm>
          <a:prstGeom prst="rect">
            <a:avLst/>
          </a:prstGeom>
        </p:spPr>
      </p:pic>
      <p:pic>
        <p:nvPicPr>
          <p:cNvPr id="7" name="Picture 6">
            <a:extLst>
              <a:ext uri="{FF2B5EF4-FFF2-40B4-BE49-F238E27FC236}">
                <a16:creationId xmlns:a16="http://schemas.microsoft.com/office/drawing/2014/main" id="{2AC5D08D-E4FC-C14B-A181-1A796BC75B49}"/>
              </a:ext>
            </a:extLst>
          </p:cNvPr>
          <p:cNvPicPr>
            <a:picLocks noChangeAspect="1"/>
          </p:cNvPicPr>
          <p:nvPr/>
        </p:nvPicPr>
        <p:blipFill>
          <a:blip r:embed="rId3"/>
          <a:stretch>
            <a:fillRect/>
          </a:stretch>
        </p:blipFill>
        <p:spPr>
          <a:xfrm>
            <a:off x="9536392" y="2452378"/>
            <a:ext cx="2541320" cy="1710047"/>
          </a:xfrm>
          <a:prstGeom prst="rect">
            <a:avLst/>
          </a:prstGeom>
        </p:spPr>
      </p:pic>
      <p:pic>
        <p:nvPicPr>
          <p:cNvPr id="8" name="Picture 7">
            <a:extLst>
              <a:ext uri="{FF2B5EF4-FFF2-40B4-BE49-F238E27FC236}">
                <a16:creationId xmlns:a16="http://schemas.microsoft.com/office/drawing/2014/main" id="{CBA4DFC7-0B8F-904D-AF61-1ACB8C39466A}"/>
              </a:ext>
            </a:extLst>
          </p:cNvPr>
          <p:cNvPicPr>
            <a:picLocks noChangeAspect="1"/>
          </p:cNvPicPr>
          <p:nvPr/>
        </p:nvPicPr>
        <p:blipFill>
          <a:blip r:embed="rId4"/>
          <a:stretch>
            <a:fillRect/>
          </a:stretch>
        </p:blipFill>
        <p:spPr>
          <a:xfrm>
            <a:off x="9505451" y="4247840"/>
            <a:ext cx="2562328" cy="1575892"/>
          </a:xfrm>
          <a:prstGeom prst="rect">
            <a:avLst/>
          </a:prstGeom>
        </p:spPr>
      </p:pic>
    </p:spTree>
    <p:extLst>
      <p:ext uri="{BB962C8B-B14F-4D97-AF65-F5344CB8AC3E}">
        <p14:creationId xmlns:p14="http://schemas.microsoft.com/office/powerpoint/2010/main" val="370772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B105-ED48-0746-88CF-F9411E3F0C21}"/>
              </a:ext>
            </a:extLst>
          </p:cNvPr>
          <p:cNvSpPr>
            <a:spLocks noGrp="1"/>
          </p:cNvSpPr>
          <p:nvPr>
            <p:ph type="title"/>
          </p:nvPr>
        </p:nvSpPr>
        <p:spPr/>
        <p:txBody>
          <a:bodyPr/>
          <a:lstStyle/>
          <a:p>
            <a:r>
              <a:rPr lang="en-US" dirty="0"/>
              <a:t>Na Corrosion in Austenitic Steel</a:t>
            </a:r>
          </a:p>
        </p:txBody>
      </p:sp>
      <p:sp>
        <p:nvSpPr>
          <p:cNvPr id="3" name="Content Placeholder 2">
            <a:extLst>
              <a:ext uri="{FF2B5EF4-FFF2-40B4-BE49-F238E27FC236}">
                <a16:creationId xmlns:a16="http://schemas.microsoft.com/office/drawing/2014/main" id="{BBE58F6E-C689-9D4D-9A47-77AA1D6591EF}"/>
              </a:ext>
            </a:extLst>
          </p:cNvPr>
          <p:cNvSpPr>
            <a:spLocks noGrp="1"/>
          </p:cNvSpPr>
          <p:nvPr>
            <p:ph sz="half" idx="1"/>
          </p:nvPr>
        </p:nvSpPr>
        <p:spPr>
          <a:xfrm>
            <a:off x="609600" y="1968503"/>
            <a:ext cx="5071400" cy="4157663"/>
          </a:xfrm>
        </p:spPr>
        <p:txBody>
          <a:bodyPr/>
          <a:lstStyle/>
          <a:p>
            <a:r>
              <a:rPr lang="en-US" sz="2200" dirty="0"/>
              <a:t>Because this is a dissolution driven process, the alloying elements are key to corrosion rates</a:t>
            </a:r>
          </a:p>
          <a:p>
            <a:r>
              <a:rPr lang="en-US" sz="2200" dirty="0"/>
              <a:t>Ni is especially soluble in Na, and as Ni content increases, corrosion rates increase</a:t>
            </a:r>
          </a:p>
          <a:p>
            <a:r>
              <a:rPr lang="en-US" sz="2200" dirty="0"/>
              <a:t>Cr has a much low solubility in Na and is thus preferred as an alloying element for Na-facing components</a:t>
            </a:r>
          </a:p>
          <a:p>
            <a:r>
              <a:rPr lang="en-US" sz="2200" dirty="0"/>
              <a:t>Decarburization or steels can also occur due to the temperature-dependent solubility of C in Na</a:t>
            </a:r>
          </a:p>
        </p:txBody>
      </p:sp>
      <p:pic>
        <p:nvPicPr>
          <p:cNvPr id="6" name="Content Placeholder 5">
            <a:extLst>
              <a:ext uri="{FF2B5EF4-FFF2-40B4-BE49-F238E27FC236}">
                <a16:creationId xmlns:a16="http://schemas.microsoft.com/office/drawing/2014/main" id="{697ADFCC-2D65-924E-B533-A60A1736CD03}"/>
              </a:ext>
            </a:extLst>
          </p:cNvPr>
          <p:cNvPicPr>
            <a:picLocks noGrp="1" noChangeAspect="1"/>
          </p:cNvPicPr>
          <p:nvPr>
            <p:ph sz="half" idx="2"/>
          </p:nvPr>
        </p:nvPicPr>
        <p:blipFill>
          <a:blip r:embed="rId2"/>
          <a:stretch>
            <a:fillRect/>
          </a:stretch>
        </p:blipFill>
        <p:spPr>
          <a:xfrm>
            <a:off x="5810356" y="2095562"/>
            <a:ext cx="3132837" cy="3619376"/>
          </a:xfrm>
          <a:prstGeom prst="rect">
            <a:avLst/>
          </a:prstGeom>
        </p:spPr>
      </p:pic>
      <p:sp>
        <p:nvSpPr>
          <p:cNvPr id="5" name="Slide Number Placeholder 4">
            <a:extLst>
              <a:ext uri="{FF2B5EF4-FFF2-40B4-BE49-F238E27FC236}">
                <a16:creationId xmlns:a16="http://schemas.microsoft.com/office/drawing/2014/main" id="{6BE89178-C003-EC46-AB3F-2C358691A52B}"/>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7CEDAC1D-BF76-534F-8BCE-6567C81BD9C7}"/>
              </a:ext>
            </a:extLst>
          </p:cNvPr>
          <p:cNvPicPr>
            <a:picLocks noChangeAspect="1"/>
          </p:cNvPicPr>
          <p:nvPr/>
        </p:nvPicPr>
        <p:blipFill>
          <a:blip r:embed="rId3"/>
          <a:stretch>
            <a:fillRect/>
          </a:stretch>
        </p:blipFill>
        <p:spPr>
          <a:xfrm>
            <a:off x="8943193" y="2222624"/>
            <a:ext cx="3248807" cy="3365252"/>
          </a:xfrm>
          <a:prstGeom prst="rect">
            <a:avLst/>
          </a:prstGeom>
        </p:spPr>
      </p:pic>
    </p:spTree>
    <p:extLst>
      <p:ext uri="{BB962C8B-B14F-4D97-AF65-F5344CB8AC3E}">
        <p14:creationId xmlns:p14="http://schemas.microsoft.com/office/powerpoint/2010/main" val="79013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B423-B2E8-3AE4-0839-A43516CA2235}"/>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6467FA79-9213-5285-DB00-67BA299A420F}"/>
              </a:ext>
            </a:extLst>
          </p:cNvPr>
          <p:cNvSpPr>
            <a:spLocks noGrp="1"/>
          </p:cNvSpPr>
          <p:nvPr>
            <p:ph idx="1"/>
          </p:nvPr>
        </p:nvSpPr>
        <p:spPr/>
        <p:txBody>
          <a:bodyPr/>
          <a:lstStyle/>
          <a:p>
            <a:r>
              <a:rPr lang="en-US" sz="2400" dirty="0"/>
              <a:t>No office hours next week (on travel)</a:t>
            </a:r>
          </a:p>
          <a:p>
            <a:r>
              <a:rPr lang="en-US" sz="2400" dirty="0"/>
              <a:t>Presentation info:</a:t>
            </a:r>
          </a:p>
          <a:p>
            <a:pPr lvl="1"/>
            <a:r>
              <a:rPr lang="en-US" sz="2400" dirty="0"/>
              <a:t>one presentation modification won out</a:t>
            </a:r>
          </a:p>
          <a:p>
            <a:pPr lvl="1"/>
            <a:r>
              <a:rPr lang="en-US" sz="2400" dirty="0"/>
              <a:t>Due date: Nov. 6; presentations on 7th and 9th</a:t>
            </a:r>
          </a:p>
          <a:p>
            <a:pPr lvl="1"/>
            <a:r>
              <a:rPr lang="en-US" sz="2400" dirty="0"/>
              <a:t>Slides submitted via </a:t>
            </a:r>
            <a:r>
              <a:rPr lang="en-US" sz="2400" dirty="0" err="1"/>
              <a:t>moodle</a:t>
            </a:r>
            <a:endParaRPr lang="en-US" sz="2400" dirty="0"/>
          </a:p>
          <a:p>
            <a:pPr lvl="1"/>
            <a:r>
              <a:rPr lang="en-US" sz="2400" dirty="0"/>
              <a:t>20 minute presentation (hard limit)</a:t>
            </a:r>
          </a:p>
          <a:p>
            <a:pPr lvl="1"/>
            <a:r>
              <a:rPr lang="en-US" sz="2400" dirty="0"/>
              <a:t>Examination of topic: background, relevance, latest research, etc.</a:t>
            </a:r>
          </a:p>
          <a:p>
            <a:pPr lvl="1"/>
            <a:r>
              <a:rPr lang="en-US" sz="2400" dirty="0"/>
              <a:t>Provide a list of references as a supplementary slide</a:t>
            </a:r>
          </a:p>
          <a:p>
            <a:pPr lvl="1"/>
            <a:r>
              <a:rPr lang="en-US" sz="2400" dirty="0"/>
              <a:t>Grade based upon technical content, organization, logic flow, etc.</a:t>
            </a:r>
          </a:p>
        </p:txBody>
      </p:sp>
      <p:sp>
        <p:nvSpPr>
          <p:cNvPr id="4" name="Slide Number Placeholder 3">
            <a:extLst>
              <a:ext uri="{FF2B5EF4-FFF2-40B4-BE49-F238E27FC236}">
                <a16:creationId xmlns:a16="http://schemas.microsoft.com/office/drawing/2014/main" id="{C4061CA5-96F9-9B0D-CDA5-A6621A8F8F49}"/>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422865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8D39-9721-DD4B-959D-E2EC6C762310}"/>
              </a:ext>
            </a:extLst>
          </p:cNvPr>
          <p:cNvSpPr>
            <a:spLocks noGrp="1"/>
          </p:cNvSpPr>
          <p:nvPr>
            <p:ph type="title"/>
          </p:nvPr>
        </p:nvSpPr>
        <p:spPr/>
        <p:txBody>
          <a:bodyPr/>
          <a:lstStyle/>
          <a:p>
            <a:r>
              <a:rPr lang="en-US" dirty="0"/>
              <a:t>Na Corrosion in Austenitic Steel</a:t>
            </a:r>
          </a:p>
        </p:txBody>
      </p:sp>
      <p:sp>
        <p:nvSpPr>
          <p:cNvPr id="3" name="Content Placeholder 2">
            <a:extLst>
              <a:ext uri="{FF2B5EF4-FFF2-40B4-BE49-F238E27FC236}">
                <a16:creationId xmlns:a16="http://schemas.microsoft.com/office/drawing/2014/main" id="{25033A5B-18E7-9D43-A9F2-82C5F4ECF7F3}"/>
              </a:ext>
            </a:extLst>
          </p:cNvPr>
          <p:cNvSpPr>
            <a:spLocks noGrp="1"/>
          </p:cNvSpPr>
          <p:nvPr>
            <p:ph sz="half" idx="1"/>
          </p:nvPr>
        </p:nvSpPr>
        <p:spPr>
          <a:xfrm>
            <a:off x="609599" y="1968503"/>
            <a:ext cx="10972799" cy="1460497"/>
          </a:xfrm>
        </p:spPr>
        <p:txBody>
          <a:bodyPr/>
          <a:lstStyle/>
          <a:p>
            <a:r>
              <a:rPr lang="en-US" sz="2200" dirty="0"/>
              <a:t>Corrosion behavior of austenitic  stainless steels is well understood over the temperature range of 455–755 C</a:t>
            </a:r>
          </a:p>
          <a:p>
            <a:r>
              <a:rPr lang="en-US" sz="2200" dirty="0"/>
              <a:t>It is known that after the initial period of exposure, steady-state corrosion is reached, which governs the long-term corrosion behavior</a:t>
            </a:r>
          </a:p>
          <a:p>
            <a:r>
              <a:rPr lang="en-US" sz="2200" dirty="0"/>
              <a:t>Have relationships for corrosion which include flow velocity, oxygen content, and temperature</a:t>
            </a:r>
          </a:p>
          <a:p>
            <a:endParaRPr lang="en-US" sz="2200" dirty="0"/>
          </a:p>
        </p:txBody>
      </p:sp>
      <p:sp>
        <p:nvSpPr>
          <p:cNvPr id="5" name="Slide Number Placeholder 4">
            <a:extLst>
              <a:ext uri="{FF2B5EF4-FFF2-40B4-BE49-F238E27FC236}">
                <a16:creationId xmlns:a16="http://schemas.microsoft.com/office/drawing/2014/main" id="{DED31898-70FD-CB4C-9A2C-51C5DD536874}"/>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8" name="Picture 7">
            <a:extLst>
              <a:ext uri="{FF2B5EF4-FFF2-40B4-BE49-F238E27FC236}">
                <a16:creationId xmlns:a16="http://schemas.microsoft.com/office/drawing/2014/main" id="{269EC326-91D9-1DA4-A990-065F8401C983}"/>
              </a:ext>
            </a:extLst>
          </p:cNvPr>
          <p:cNvPicPr>
            <a:picLocks noChangeAspect="1"/>
          </p:cNvPicPr>
          <p:nvPr/>
        </p:nvPicPr>
        <p:blipFill>
          <a:blip r:embed="rId2"/>
          <a:stretch>
            <a:fillRect/>
          </a:stretch>
        </p:blipFill>
        <p:spPr>
          <a:xfrm>
            <a:off x="2129220" y="4489167"/>
            <a:ext cx="7772400" cy="1276805"/>
          </a:xfrm>
          <a:prstGeom prst="rect">
            <a:avLst/>
          </a:prstGeom>
        </p:spPr>
      </p:pic>
    </p:spTree>
    <p:extLst>
      <p:ext uri="{BB962C8B-B14F-4D97-AF65-F5344CB8AC3E}">
        <p14:creationId xmlns:p14="http://schemas.microsoft.com/office/powerpoint/2010/main" val="218520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4CC8-C941-6DEF-1C03-05F50E44AEEC}"/>
              </a:ext>
            </a:extLst>
          </p:cNvPr>
          <p:cNvSpPr>
            <a:spLocks noGrp="1"/>
          </p:cNvSpPr>
          <p:nvPr>
            <p:ph type="title"/>
          </p:nvPr>
        </p:nvSpPr>
        <p:spPr/>
        <p:txBody>
          <a:bodyPr/>
          <a:lstStyle/>
          <a:p>
            <a:r>
              <a:rPr lang="en-US" dirty="0"/>
              <a:t>Na Corrosion in Ferritic Steels</a:t>
            </a:r>
          </a:p>
        </p:txBody>
      </p:sp>
      <p:sp>
        <p:nvSpPr>
          <p:cNvPr id="3" name="Content Placeholder 2">
            <a:extLst>
              <a:ext uri="{FF2B5EF4-FFF2-40B4-BE49-F238E27FC236}">
                <a16:creationId xmlns:a16="http://schemas.microsoft.com/office/drawing/2014/main" id="{084E8B4C-1E56-A4B8-AF62-4FB393AB0034}"/>
              </a:ext>
            </a:extLst>
          </p:cNvPr>
          <p:cNvSpPr>
            <a:spLocks noGrp="1"/>
          </p:cNvSpPr>
          <p:nvPr>
            <p:ph sz="half" idx="1"/>
          </p:nvPr>
        </p:nvSpPr>
        <p:spPr/>
        <p:txBody>
          <a:bodyPr/>
          <a:lstStyle/>
          <a:p>
            <a:r>
              <a:rPr lang="en-US" sz="2000" dirty="0"/>
              <a:t>Also sensitive to temperature, oxygen content, and Na flow velocity</a:t>
            </a:r>
          </a:p>
          <a:p>
            <a:r>
              <a:rPr lang="en-US" sz="2000" dirty="0"/>
              <a:t>Low-Cr steels show weight loss and decarburization, while high-Cr steels show weight gain and carburization</a:t>
            </a:r>
          </a:p>
          <a:p>
            <a:r>
              <a:rPr lang="en-US" sz="2000" dirty="0"/>
              <a:t>Oxygen content tends to increase corrosion rates</a:t>
            </a:r>
          </a:p>
          <a:p>
            <a:r>
              <a:rPr lang="en-US" sz="2000" dirty="0"/>
              <a:t>Flow velocity effects taper above 7 m/s, higher than in austenitic steels</a:t>
            </a:r>
          </a:p>
          <a:p>
            <a:r>
              <a:rPr lang="en-US" sz="2000" dirty="0"/>
              <a:t>In general, effects of corrosion in F/M steels are similar to austenitic steels, but with different chemical components</a:t>
            </a:r>
          </a:p>
          <a:p>
            <a:endParaRPr lang="en-US" sz="2000" dirty="0"/>
          </a:p>
        </p:txBody>
      </p:sp>
      <p:sp>
        <p:nvSpPr>
          <p:cNvPr id="5" name="Slide Number Placeholder 4">
            <a:extLst>
              <a:ext uri="{FF2B5EF4-FFF2-40B4-BE49-F238E27FC236}">
                <a16:creationId xmlns:a16="http://schemas.microsoft.com/office/drawing/2014/main" id="{28C8418A-F565-F063-947B-0DEDCFB4F0E1}"/>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8924E875-0FE9-0E4C-CB7D-283EC0275947}"/>
              </a:ext>
            </a:extLst>
          </p:cNvPr>
          <p:cNvPicPr>
            <a:picLocks noChangeAspect="1"/>
          </p:cNvPicPr>
          <p:nvPr/>
        </p:nvPicPr>
        <p:blipFill>
          <a:blip r:embed="rId2"/>
          <a:stretch>
            <a:fillRect/>
          </a:stretch>
        </p:blipFill>
        <p:spPr>
          <a:xfrm>
            <a:off x="6779939" y="2078202"/>
            <a:ext cx="4016922" cy="3244901"/>
          </a:xfrm>
          <a:prstGeom prst="rect">
            <a:avLst/>
          </a:prstGeom>
        </p:spPr>
      </p:pic>
    </p:spTree>
    <p:extLst>
      <p:ext uri="{BB962C8B-B14F-4D97-AF65-F5344CB8AC3E}">
        <p14:creationId xmlns:p14="http://schemas.microsoft.com/office/powerpoint/2010/main" val="410951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CF8F-09BA-E9A8-BB6A-61E80BB45D1B}"/>
              </a:ext>
            </a:extLst>
          </p:cNvPr>
          <p:cNvSpPr>
            <a:spLocks noGrp="1"/>
          </p:cNvSpPr>
          <p:nvPr>
            <p:ph type="title"/>
          </p:nvPr>
        </p:nvSpPr>
        <p:spPr/>
        <p:txBody>
          <a:bodyPr/>
          <a:lstStyle/>
          <a:p>
            <a:r>
              <a:rPr lang="en-US" dirty="0"/>
              <a:t>Effects on Microstructure</a:t>
            </a:r>
          </a:p>
        </p:txBody>
      </p:sp>
      <p:sp>
        <p:nvSpPr>
          <p:cNvPr id="3" name="Content Placeholder 2">
            <a:extLst>
              <a:ext uri="{FF2B5EF4-FFF2-40B4-BE49-F238E27FC236}">
                <a16:creationId xmlns:a16="http://schemas.microsoft.com/office/drawing/2014/main" id="{121F1FF7-FFAF-71DD-63BC-D731B9D1CCA8}"/>
              </a:ext>
            </a:extLst>
          </p:cNvPr>
          <p:cNvSpPr>
            <a:spLocks noGrp="1"/>
          </p:cNvSpPr>
          <p:nvPr>
            <p:ph sz="half" idx="1"/>
          </p:nvPr>
        </p:nvSpPr>
        <p:spPr/>
        <p:txBody>
          <a:bodyPr/>
          <a:lstStyle/>
          <a:p>
            <a:r>
              <a:rPr lang="en-US" sz="2200" dirty="0"/>
              <a:t>Austenitic steels exposed to Na see an increase in the M23C6 carbide precipitates, as well as Laves phases, both intra and </a:t>
            </a:r>
            <a:r>
              <a:rPr lang="en-US" sz="2200" dirty="0" err="1"/>
              <a:t>intergranularly</a:t>
            </a:r>
            <a:endParaRPr lang="en-US" sz="2200" dirty="0"/>
          </a:p>
          <a:p>
            <a:r>
              <a:rPr lang="en-US" sz="2200" dirty="0"/>
              <a:t>Ferritic martensitic steels exposed to sodium can see a reduction in dislocation density, sub-grain coarsening, carbide coarsening, and precipitation of Laves phases</a:t>
            </a:r>
          </a:p>
        </p:txBody>
      </p:sp>
      <p:sp>
        <p:nvSpPr>
          <p:cNvPr id="5" name="Slide Number Placeholder 4">
            <a:extLst>
              <a:ext uri="{FF2B5EF4-FFF2-40B4-BE49-F238E27FC236}">
                <a16:creationId xmlns:a16="http://schemas.microsoft.com/office/drawing/2014/main" id="{E4F60A27-B895-35C9-6D82-4F577E18C395}"/>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BFDEF34B-DC8D-D73E-510F-39AB294CD9BD}"/>
              </a:ext>
            </a:extLst>
          </p:cNvPr>
          <p:cNvPicPr>
            <a:picLocks noChangeAspect="1"/>
          </p:cNvPicPr>
          <p:nvPr/>
        </p:nvPicPr>
        <p:blipFill>
          <a:blip r:embed="rId2"/>
          <a:stretch>
            <a:fillRect/>
          </a:stretch>
        </p:blipFill>
        <p:spPr>
          <a:xfrm>
            <a:off x="6377753" y="1856902"/>
            <a:ext cx="2405976" cy="2398729"/>
          </a:xfrm>
          <a:prstGeom prst="rect">
            <a:avLst/>
          </a:prstGeom>
        </p:spPr>
      </p:pic>
      <p:pic>
        <p:nvPicPr>
          <p:cNvPr id="7" name="Picture 6">
            <a:extLst>
              <a:ext uri="{FF2B5EF4-FFF2-40B4-BE49-F238E27FC236}">
                <a16:creationId xmlns:a16="http://schemas.microsoft.com/office/drawing/2014/main" id="{404F0D55-6134-934F-2F34-73C6F8A4CCBB}"/>
              </a:ext>
            </a:extLst>
          </p:cNvPr>
          <p:cNvPicPr>
            <a:picLocks noChangeAspect="1"/>
          </p:cNvPicPr>
          <p:nvPr/>
        </p:nvPicPr>
        <p:blipFill>
          <a:blip r:embed="rId3"/>
          <a:stretch>
            <a:fillRect/>
          </a:stretch>
        </p:blipFill>
        <p:spPr>
          <a:xfrm>
            <a:off x="6377752" y="4255631"/>
            <a:ext cx="5587401" cy="2280712"/>
          </a:xfrm>
          <a:prstGeom prst="rect">
            <a:avLst/>
          </a:prstGeom>
        </p:spPr>
      </p:pic>
      <p:pic>
        <p:nvPicPr>
          <p:cNvPr id="8" name="Picture 7">
            <a:extLst>
              <a:ext uri="{FF2B5EF4-FFF2-40B4-BE49-F238E27FC236}">
                <a16:creationId xmlns:a16="http://schemas.microsoft.com/office/drawing/2014/main" id="{C8EB8F8C-0A82-087A-DEE9-0B7DF13AB2EB}"/>
              </a:ext>
            </a:extLst>
          </p:cNvPr>
          <p:cNvPicPr>
            <a:picLocks noChangeAspect="1"/>
          </p:cNvPicPr>
          <p:nvPr/>
        </p:nvPicPr>
        <p:blipFill>
          <a:blip r:embed="rId4"/>
          <a:stretch>
            <a:fillRect/>
          </a:stretch>
        </p:blipFill>
        <p:spPr>
          <a:xfrm>
            <a:off x="9161999" y="1830419"/>
            <a:ext cx="2867263" cy="2354248"/>
          </a:xfrm>
          <a:prstGeom prst="rect">
            <a:avLst/>
          </a:prstGeom>
        </p:spPr>
      </p:pic>
    </p:spTree>
    <p:extLst>
      <p:ext uri="{BB962C8B-B14F-4D97-AF65-F5344CB8AC3E}">
        <p14:creationId xmlns:p14="http://schemas.microsoft.com/office/powerpoint/2010/main" val="137336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A5DE-9466-7147-B389-5BA54D330939}"/>
              </a:ext>
            </a:extLst>
          </p:cNvPr>
          <p:cNvSpPr>
            <a:spLocks noGrp="1"/>
          </p:cNvSpPr>
          <p:nvPr>
            <p:ph type="title"/>
          </p:nvPr>
        </p:nvSpPr>
        <p:spPr/>
        <p:txBody>
          <a:bodyPr/>
          <a:lstStyle/>
          <a:p>
            <a:r>
              <a:rPr lang="en-US" dirty="0"/>
              <a:t>Effects on Mechanical Properties</a:t>
            </a:r>
          </a:p>
        </p:txBody>
      </p:sp>
      <p:sp>
        <p:nvSpPr>
          <p:cNvPr id="3" name="Content Placeholder 2">
            <a:extLst>
              <a:ext uri="{FF2B5EF4-FFF2-40B4-BE49-F238E27FC236}">
                <a16:creationId xmlns:a16="http://schemas.microsoft.com/office/drawing/2014/main" id="{9D347F8F-0CDC-5947-95CB-BBC45C248551}"/>
              </a:ext>
            </a:extLst>
          </p:cNvPr>
          <p:cNvSpPr>
            <a:spLocks noGrp="1"/>
          </p:cNvSpPr>
          <p:nvPr>
            <p:ph sz="half" idx="1"/>
          </p:nvPr>
        </p:nvSpPr>
        <p:spPr>
          <a:xfrm>
            <a:off x="609599" y="1968503"/>
            <a:ext cx="5938981" cy="4157663"/>
          </a:xfrm>
        </p:spPr>
        <p:txBody>
          <a:bodyPr/>
          <a:lstStyle/>
          <a:p>
            <a:r>
              <a:rPr lang="en-US" sz="2000" dirty="0"/>
              <a:t>The effect of sodium on the mechanical strength of steel is determined by three factors: (a) corrosion and mass transfer, (b) decarburization and carburization, and (c) oxidation/reduction</a:t>
            </a:r>
          </a:p>
          <a:p>
            <a:r>
              <a:rPr lang="en-US" sz="2000" dirty="0"/>
              <a:t>Since the cladding tubes are thin components and are exposed to high temperatures, the sodium corrosion affecting the base metal is larger than that of the structural materials</a:t>
            </a:r>
          </a:p>
          <a:p>
            <a:r>
              <a:rPr lang="en-US" sz="2000" dirty="0"/>
              <a:t>Minor impacts on tensile strength, elongation, and creep strength for Na vs air</a:t>
            </a:r>
          </a:p>
          <a:p>
            <a:r>
              <a:rPr lang="en-US" sz="2000" dirty="0"/>
              <a:t>Slight improvement in creep fatigue in sodium compared to air</a:t>
            </a:r>
          </a:p>
          <a:p>
            <a:endParaRPr lang="en-US" sz="2000" dirty="0"/>
          </a:p>
        </p:txBody>
      </p:sp>
      <p:pic>
        <p:nvPicPr>
          <p:cNvPr id="6" name="Content Placeholder 5">
            <a:extLst>
              <a:ext uri="{FF2B5EF4-FFF2-40B4-BE49-F238E27FC236}">
                <a16:creationId xmlns:a16="http://schemas.microsoft.com/office/drawing/2014/main" id="{0D6C2F26-5355-794E-8995-DFB1E0219092}"/>
              </a:ext>
            </a:extLst>
          </p:cNvPr>
          <p:cNvPicPr>
            <a:picLocks noGrp="1" noChangeAspect="1"/>
          </p:cNvPicPr>
          <p:nvPr>
            <p:ph sz="half" idx="2"/>
          </p:nvPr>
        </p:nvPicPr>
        <p:blipFill>
          <a:blip r:embed="rId2"/>
          <a:stretch>
            <a:fillRect/>
          </a:stretch>
        </p:blipFill>
        <p:spPr>
          <a:xfrm>
            <a:off x="7637316" y="4877451"/>
            <a:ext cx="3196506" cy="1700269"/>
          </a:xfrm>
          <a:prstGeom prst="rect">
            <a:avLst/>
          </a:prstGeom>
        </p:spPr>
      </p:pic>
      <p:sp>
        <p:nvSpPr>
          <p:cNvPr id="5" name="Slide Number Placeholder 4">
            <a:extLst>
              <a:ext uri="{FF2B5EF4-FFF2-40B4-BE49-F238E27FC236}">
                <a16:creationId xmlns:a16="http://schemas.microsoft.com/office/drawing/2014/main" id="{FF4E447F-2EE8-374D-9865-E5D5CADBB8DD}"/>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E76E18CF-AB4C-594A-AA68-4FD83D2877B2}"/>
              </a:ext>
            </a:extLst>
          </p:cNvPr>
          <p:cNvSpPr txBox="1"/>
          <p:nvPr/>
        </p:nvSpPr>
        <p:spPr>
          <a:xfrm>
            <a:off x="8982073" y="5894436"/>
            <a:ext cx="1443509" cy="261610"/>
          </a:xfrm>
          <a:prstGeom prst="rect">
            <a:avLst/>
          </a:prstGeom>
          <a:noFill/>
        </p:spPr>
        <p:txBody>
          <a:bodyPr wrap="square" rtlCol="0">
            <a:spAutoFit/>
          </a:bodyPr>
          <a:lstStyle/>
          <a:p>
            <a:pPr algn="ctr"/>
            <a:r>
              <a:rPr lang="en-US" sz="1100" dirty="0"/>
              <a:t>Creep Strength</a:t>
            </a:r>
          </a:p>
        </p:txBody>
      </p:sp>
      <p:pic>
        <p:nvPicPr>
          <p:cNvPr id="4" name="Picture 3">
            <a:extLst>
              <a:ext uri="{FF2B5EF4-FFF2-40B4-BE49-F238E27FC236}">
                <a16:creationId xmlns:a16="http://schemas.microsoft.com/office/drawing/2014/main" id="{B4F1FA49-64D7-2A9B-85E0-E94ABC32F76E}"/>
              </a:ext>
            </a:extLst>
          </p:cNvPr>
          <p:cNvPicPr>
            <a:picLocks noChangeAspect="1"/>
          </p:cNvPicPr>
          <p:nvPr/>
        </p:nvPicPr>
        <p:blipFill>
          <a:blip r:embed="rId3"/>
          <a:stretch>
            <a:fillRect/>
          </a:stretch>
        </p:blipFill>
        <p:spPr>
          <a:xfrm>
            <a:off x="6825671" y="1968500"/>
            <a:ext cx="5033819" cy="2908951"/>
          </a:xfrm>
          <a:prstGeom prst="rect">
            <a:avLst/>
          </a:prstGeom>
        </p:spPr>
      </p:pic>
    </p:spTree>
    <p:extLst>
      <p:ext uri="{BB962C8B-B14F-4D97-AF65-F5344CB8AC3E}">
        <p14:creationId xmlns:p14="http://schemas.microsoft.com/office/powerpoint/2010/main" val="221696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CB85-838B-B649-80DC-13F4B182E0BB}"/>
              </a:ext>
            </a:extLst>
          </p:cNvPr>
          <p:cNvSpPr>
            <a:spLocks noGrp="1"/>
          </p:cNvSpPr>
          <p:nvPr>
            <p:ph type="title"/>
          </p:nvPr>
        </p:nvSpPr>
        <p:spPr/>
        <p:txBody>
          <a:bodyPr/>
          <a:lstStyle/>
          <a:p>
            <a:r>
              <a:rPr lang="en-US" dirty="0"/>
              <a:t>Na-Water/Air Reactions</a:t>
            </a:r>
          </a:p>
        </p:txBody>
      </p:sp>
      <p:sp>
        <p:nvSpPr>
          <p:cNvPr id="3" name="Content Placeholder 2">
            <a:extLst>
              <a:ext uri="{FF2B5EF4-FFF2-40B4-BE49-F238E27FC236}">
                <a16:creationId xmlns:a16="http://schemas.microsoft.com/office/drawing/2014/main" id="{73589024-5CFC-184D-A9E7-D9EEC988E8A8}"/>
              </a:ext>
            </a:extLst>
          </p:cNvPr>
          <p:cNvSpPr>
            <a:spLocks noGrp="1"/>
          </p:cNvSpPr>
          <p:nvPr>
            <p:ph sz="half" idx="1"/>
          </p:nvPr>
        </p:nvSpPr>
        <p:spPr>
          <a:xfrm>
            <a:off x="609599" y="1968503"/>
            <a:ext cx="7228115" cy="4157663"/>
          </a:xfrm>
        </p:spPr>
        <p:txBody>
          <a:bodyPr/>
          <a:lstStyle/>
          <a:p>
            <a:r>
              <a:rPr lang="en-US" sz="2200" dirty="0"/>
              <a:t>One of the weak points of the present SFRs is the steam generator</a:t>
            </a:r>
          </a:p>
          <a:p>
            <a:r>
              <a:rPr lang="en-US" sz="2200" dirty="0"/>
              <a:t>If the steam generator tube is damaged, high-temperature pressurized steam is blown into the sodium</a:t>
            </a:r>
          </a:p>
          <a:p>
            <a:r>
              <a:rPr lang="en-US" sz="2200" dirty="0"/>
              <a:t>The environment around the failed tube is heated to high temperature (potentially up to 1200C) due to exothermic reactions</a:t>
            </a:r>
          </a:p>
          <a:p>
            <a:r>
              <a:rPr lang="en-US" sz="2200" dirty="0"/>
              <a:t>When high-temperature sodium is leaked into the atmosphere, it reacts with oxygen, and sodium oxides are formed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B59DB698-1892-1B4E-B98A-E7834925E8BC}"/>
              </a:ext>
            </a:extLst>
          </p:cNvPr>
          <p:cNvPicPr>
            <a:picLocks noGrp="1" noChangeAspect="1"/>
          </p:cNvPicPr>
          <p:nvPr>
            <p:ph sz="half" idx="2"/>
          </p:nvPr>
        </p:nvPicPr>
        <p:blipFill>
          <a:blip r:embed="rId2"/>
          <a:stretch>
            <a:fillRect/>
          </a:stretch>
        </p:blipFill>
        <p:spPr>
          <a:xfrm>
            <a:off x="7988300" y="3177352"/>
            <a:ext cx="3594100" cy="876300"/>
          </a:xfrm>
          <a:prstGeom prst="rect">
            <a:avLst/>
          </a:prstGeom>
        </p:spPr>
      </p:pic>
      <p:sp>
        <p:nvSpPr>
          <p:cNvPr id="5" name="Slide Number Placeholder 4">
            <a:extLst>
              <a:ext uri="{FF2B5EF4-FFF2-40B4-BE49-F238E27FC236}">
                <a16:creationId xmlns:a16="http://schemas.microsoft.com/office/drawing/2014/main" id="{923EA4FC-25C8-D944-8E7B-C1D5BC364F19}"/>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7" name="Picture 6">
            <a:extLst>
              <a:ext uri="{FF2B5EF4-FFF2-40B4-BE49-F238E27FC236}">
                <a16:creationId xmlns:a16="http://schemas.microsoft.com/office/drawing/2014/main" id="{2B4E0E25-0C9B-8D4B-9E1F-5C20B3D51C63}"/>
              </a:ext>
            </a:extLst>
          </p:cNvPr>
          <p:cNvPicPr>
            <a:picLocks noChangeAspect="1"/>
          </p:cNvPicPr>
          <p:nvPr/>
        </p:nvPicPr>
        <p:blipFill>
          <a:blip r:embed="rId3"/>
          <a:stretch>
            <a:fillRect/>
          </a:stretch>
        </p:blipFill>
        <p:spPr>
          <a:xfrm>
            <a:off x="7924800" y="2303031"/>
            <a:ext cx="3657600" cy="800100"/>
          </a:xfrm>
          <a:prstGeom prst="rect">
            <a:avLst/>
          </a:prstGeom>
        </p:spPr>
      </p:pic>
      <p:pic>
        <p:nvPicPr>
          <p:cNvPr id="8" name="Picture 7">
            <a:extLst>
              <a:ext uri="{FF2B5EF4-FFF2-40B4-BE49-F238E27FC236}">
                <a16:creationId xmlns:a16="http://schemas.microsoft.com/office/drawing/2014/main" id="{15073C22-63C5-534D-8A87-DBCDA4CF4A30}"/>
              </a:ext>
            </a:extLst>
          </p:cNvPr>
          <p:cNvPicPr>
            <a:picLocks noChangeAspect="1"/>
          </p:cNvPicPr>
          <p:nvPr/>
        </p:nvPicPr>
        <p:blipFill>
          <a:blip r:embed="rId4"/>
          <a:stretch>
            <a:fillRect/>
          </a:stretch>
        </p:blipFill>
        <p:spPr>
          <a:xfrm>
            <a:off x="8026400" y="4096121"/>
            <a:ext cx="3556000" cy="1549400"/>
          </a:xfrm>
          <a:prstGeom prst="rect">
            <a:avLst/>
          </a:prstGeom>
        </p:spPr>
      </p:pic>
    </p:spTree>
    <p:extLst>
      <p:ext uri="{BB962C8B-B14F-4D97-AF65-F5344CB8AC3E}">
        <p14:creationId xmlns:p14="http://schemas.microsoft.com/office/powerpoint/2010/main" val="967116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772F-FF94-C6FE-1B40-F8ECE7A227A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52DE778-97D7-1242-3924-71DDDA26E637}"/>
              </a:ext>
            </a:extLst>
          </p:cNvPr>
          <p:cNvSpPr>
            <a:spLocks noGrp="1"/>
          </p:cNvSpPr>
          <p:nvPr>
            <p:ph sz="half" idx="1"/>
          </p:nvPr>
        </p:nvSpPr>
        <p:spPr>
          <a:xfrm>
            <a:off x="609600" y="1968500"/>
            <a:ext cx="10972800" cy="4157663"/>
          </a:xfrm>
        </p:spPr>
        <p:txBody>
          <a:bodyPr/>
          <a:lstStyle/>
          <a:p>
            <a:r>
              <a:rPr lang="en-US" sz="2200" dirty="0"/>
              <a:t>Na is used as a coolant due to high thermal conductivity, high heat capacity, high margin to boiling</a:t>
            </a:r>
          </a:p>
          <a:p>
            <a:r>
              <a:rPr lang="en-US" sz="2200" dirty="0"/>
              <a:t>There are two known mechanisms of sodium corrosion: Type I: corrosion produced by the dissolution of alloy elements to sodium; Type II: corrosion produced through chemical reaction with the impurities in sodium</a:t>
            </a:r>
          </a:p>
          <a:p>
            <a:r>
              <a:rPr lang="en-US" sz="2200" dirty="0"/>
              <a:t>Temperature gradient mass transfer is of high concern, based upon solubilities of steel elements, and highly impacts Ni</a:t>
            </a:r>
          </a:p>
          <a:p>
            <a:r>
              <a:rPr lang="en-US" sz="2200" dirty="0"/>
              <a:t>(De)carburization can occur, but can be limited with high Cr content</a:t>
            </a:r>
          </a:p>
          <a:p>
            <a:r>
              <a:rPr lang="en-US" sz="2200" dirty="0"/>
              <a:t>Oxygen accelerates corrosion by increasing effective solubilities</a:t>
            </a:r>
          </a:p>
          <a:p>
            <a:r>
              <a:rPr lang="en-US" sz="2200" dirty="0"/>
              <a:t>Sodium modified the microstructure of steels through precipitation, coarsening, etc.</a:t>
            </a:r>
          </a:p>
          <a:p>
            <a:r>
              <a:rPr lang="en-US" sz="2200" dirty="0"/>
              <a:t>Mechanical properties and minimally impacted by Na exposure</a:t>
            </a:r>
          </a:p>
          <a:p>
            <a:endParaRPr lang="en-US" sz="2200" dirty="0"/>
          </a:p>
        </p:txBody>
      </p:sp>
      <p:sp>
        <p:nvSpPr>
          <p:cNvPr id="5" name="Slide Number Placeholder 4">
            <a:extLst>
              <a:ext uri="{FF2B5EF4-FFF2-40B4-BE49-F238E27FC236}">
                <a16:creationId xmlns:a16="http://schemas.microsoft.com/office/drawing/2014/main" id="{4F4200EE-415D-7372-CEF5-D44BD076CCFC}"/>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00831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26</a:t>
            </a:fld>
            <a:endParaRPr lang="en-US"/>
          </a:p>
        </p:txBody>
      </p:sp>
    </p:spTree>
    <p:extLst>
      <p:ext uri="{BB962C8B-B14F-4D97-AF65-F5344CB8AC3E}">
        <p14:creationId xmlns:p14="http://schemas.microsoft.com/office/powerpoint/2010/main" val="2867231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CCB-7415-0644-BA83-3A60CDDE05CD}"/>
              </a:ext>
            </a:extLst>
          </p:cNvPr>
          <p:cNvSpPr>
            <a:spLocks noGrp="1"/>
          </p:cNvSpPr>
          <p:nvPr>
            <p:ph type="title"/>
          </p:nvPr>
        </p:nvSpPr>
        <p:spPr/>
        <p:txBody>
          <a:bodyPr/>
          <a:lstStyle/>
          <a:p>
            <a:r>
              <a:rPr lang="en-US" dirty="0"/>
              <a:t>Concluded SFRs</a:t>
            </a:r>
          </a:p>
        </p:txBody>
      </p:sp>
      <p:sp>
        <p:nvSpPr>
          <p:cNvPr id="3" name="Content Placeholder 2">
            <a:extLst>
              <a:ext uri="{FF2B5EF4-FFF2-40B4-BE49-F238E27FC236}">
                <a16:creationId xmlns:a16="http://schemas.microsoft.com/office/drawing/2014/main" id="{E06FBDA6-F86B-2E47-A5BE-43366BD7429A}"/>
              </a:ext>
            </a:extLst>
          </p:cNvPr>
          <p:cNvSpPr>
            <a:spLocks noGrp="1"/>
          </p:cNvSpPr>
          <p:nvPr>
            <p:ph idx="1"/>
          </p:nvPr>
        </p:nvSpPr>
        <p:spPr/>
        <p:txBody>
          <a:bodyPr/>
          <a:lstStyle/>
          <a:p>
            <a:r>
              <a:rPr lang="en-US" dirty="0"/>
              <a:t>Quiz on SFR lectures on October 5 (next Thursday)</a:t>
            </a:r>
          </a:p>
          <a:p>
            <a:r>
              <a:rPr lang="en-US" dirty="0"/>
              <a:t>No office hours next Wednesday because I am out of town</a:t>
            </a:r>
          </a:p>
          <a:p>
            <a:r>
              <a:rPr lang="en-US" dirty="0"/>
              <a:t>Supplemental office hours will be held at 11am on Tuesday, just in case</a:t>
            </a:r>
          </a:p>
        </p:txBody>
      </p:sp>
      <p:sp>
        <p:nvSpPr>
          <p:cNvPr id="4" name="Slide Number Placeholder 3">
            <a:extLst>
              <a:ext uri="{FF2B5EF4-FFF2-40B4-BE49-F238E27FC236}">
                <a16:creationId xmlns:a16="http://schemas.microsoft.com/office/drawing/2014/main" id="{3B064498-9F3C-3347-A6E3-870C50984E35}"/>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41306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MOX fuels for SFRs</a:t>
            </a:r>
          </a:p>
          <a:p>
            <a:r>
              <a:rPr lang="en-US" sz="2400" dirty="0"/>
              <a:t>MOX restructures into four regions, driven by very high temperatures</a:t>
            </a:r>
          </a:p>
          <a:p>
            <a:pPr lvl="1"/>
            <a:r>
              <a:rPr lang="en-US" sz="1867" dirty="0"/>
              <a:t>central void, columnar grains, large equiaxed, as-fab grains</a:t>
            </a:r>
          </a:p>
          <a:p>
            <a:r>
              <a:rPr lang="en-US" sz="2400" dirty="0"/>
              <a:t>Pu and actinides migrate toward central pore, U away, due to condensation/evaporation pore migration</a:t>
            </a:r>
          </a:p>
          <a:p>
            <a:r>
              <a:rPr lang="en-US" sz="2400" dirty="0"/>
              <a:t>Oxygen also moves down T gradient</a:t>
            </a:r>
          </a:p>
          <a:p>
            <a:r>
              <a:rPr lang="en-US" sz="2400" dirty="0"/>
              <a:t>JOG and FCCI are critical phenomena</a:t>
            </a:r>
          </a:p>
          <a:p>
            <a:r>
              <a:rPr lang="en-US" sz="2400" dirty="0"/>
              <a:t>High O potential at fuel surface allows for JOG formation (Cs-Mo-O) and for FCCI phases (Cs-Cr-O) to form</a:t>
            </a:r>
          </a:p>
          <a:p>
            <a:r>
              <a:rPr lang="en-US" sz="2400" dirty="0"/>
              <a:t>MOX fuels are fabricated with low O content</a:t>
            </a:r>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59338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coolant</a:t>
            </a:r>
          </a:p>
        </p:txBody>
      </p:sp>
      <p:sp>
        <p:nvSpPr>
          <p:cNvPr id="3" name="Slide Number Placeholder 2">
            <a:extLst>
              <a:ext uri="{FF2B5EF4-FFF2-40B4-BE49-F238E27FC236}">
                <a16:creationId xmlns:a16="http://schemas.microsoft.com/office/drawing/2014/main" id="{8C13F456-584A-824C-B8DE-78755B7103C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55864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BA7-244E-2742-8A82-38A7C55165D4}"/>
              </a:ext>
            </a:extLst>
          </p:cNvPr>
          <p:cNvSpPr>
            <a:spLocks noGrp="1"/>
          </p:cNvSpPr>
          <p:nvPr>
            <p:ph type="title"/>
          </p:nvPr>
        </p:nvSpPr>
        <p:spPr/>
        <p:txBody>
          <a:bodyPr/>
          <a:lstStyle/>
          <a:p>
            <a:r>
              <a:rPr lang="en-US" dirty="0"/>
              <a:t>Liquid Metal Coolants</a:t>
            </a:r>
          </a:p>
        </p:txBody>
      </p:sp>
      <p:sp>
        <p:nvSpPr>
          <p:cNvPr id="3" name="Content Placeholder 2">
            <a:extLst>
              <a:ext uri="{FF2B5EF4-FFF2-40B4-BE49-F238E27FC236}">
                <a16:creationId xmlns:a16="http://schemas.microsoft.com/office/drawing/2014/main" id="{95EC59BB-8940-7141-A266-5E5ECEA7CA03}"/>
              </a:ext>
            </a:extLst>
          </p:cNvPr>
          <p:cNvSpPr>
            <a:spLocks noGrp="1"/>
          </p:cNvSpPr>
          <p:nvPr>
            <p:ph sz="half" idx="1"/>
          </p:nvPr>
        </p:nvSpPr>
        <p:spPr>
          <a:xfrm>
            <a:off x="609600" y="1968504"/>
            <a:ext cx="10612582" cy="1787424"/>
          </a:xfrm>
        </p:spPr>
        <p:txBody>
          <a:bodyPr/>
          <a:lstStyle/>
          <a:p>
            <a:r>
              <a:rPr lang="en-US" sz="2100" dirty="0"/>
              <a:t>Liquid metals (LM), such as sodium (Na), lead (Pb), and lead–bismuth (Pb–Bi) eutectic, are considered as potential coolants for the fast spectrum nuclear reactors of the next generation</a:t>
            </a:r>
          </a:p>
          <a:p>
            <a:r>
              <a:rPr lang="en-US" sz="2100" dirty="0"/>
              <a:t>The main advantages of Na coolant in comparison with Pb are the lower melting temperature, density and dynamic viscosity and the higher thermal and electrical conductivities</a:t>
            </a:r>
          </a:p>
          <a:p>
            <a:endParaRPr lang="en-US" sz="2100" dirty="0"/>
          </a:p>
          <a:p>
            <a:endParaRPr lang="en-US" sz="2100" dirty="0"/>
          </a:p>
        </p:txBody>
      </p:sp>
      <p:pic>
        <p:nvPicPr>
          <p:cNvPr id="6" name="Content Placeholder 5">
            <a:extLst>
              <a:ext uri="{FF2B5EF4-FFF2-40B4-BE49-F238E27FC236}">
                <a16:creationId xmlns:a16="http://schemas.microsoft.com/office/drawing/2014/main" id="{CCF40845-2C40-7D4B-8C00-AAB2855E17D6}"/>
              </a:ext>
            </a:extLst>
          </p:cNvPr>
          <p:cNvPicPr>
            <a:picLocks noGrp="1" noChangeAspect="1"/>
          </p:cNvPicPr>
          <p:nvPr>
            <p:ph sz="half" idx="2"/>
          </p:nvPr>
        </p:nvPicPr>
        <p:blipFill>
          <a:blip r:embed="rId2"/>
          <a:stretch>
            <a:fillRect/>
          </a:stretch>
        </p:blipFill>
        <p:spPr>
          <a:xfrm>
            <a:off x="1870841" y="4036272"/>
            <a:ext cx="8089462" cy="2685205"/>
          </a:xfrm>
          <a:prstGeom prst="rect">
            <a:avLst/>
          </a:prstGeom>
        </p:spPr>
      </p:pic>
      <p:sp>
        <p:nvSpPr>
          <p:cNvPr id="5" name="Slide Number Placeholder 4">
            <a:extLst>
              <a:ext uri="{FF2B5EF4-FFF2-40B4-BE49-F238E27FC236}">
                <a16:creationId xmlns:a16="http://schemas.microsoft.com/office/drawing/2014/main" id="{7A87E258-6803-BB49-9CDB-AAB54D249ACA}"/>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374362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683C-027F-DA43-9916-565005F8CD91}"/>
              </a:ext>
            </a:extLst>
          </p:cNvPr>
          <p:cNvSpPr>
            <a:spLocks noGrp="1"/>
          </p:cNvSpPr>
          <p:nvPr>
            <p:ph type="title"/>
          </p:nvPr>
        </p:nvSpPr>
        <p:spPr/>
        <p:txBody>
          <a:bodyPr/>
          <a:lstStyle/>
          <a:p>
            <a:r>
              <a:rPr lang="en-US" dirty="0"/>
              <a:t>Sodium</a:t>
            </a:r>
          </a:p>
        </p:txBody>
      </p:sp>
      <p:sp>
        <p:nvSpPr>
          <p:cNvPr id="3" name="Content Placeholder 2">
            <a:extLst>
              <a:ext uri="{FF2B5EF4-FFF2-40B4-BE49-F238E27FC236}">
                <a16:creationId xmlns:a16="http://schemas.microsoft.com/office/drawing/2014/main" id="{A9D49355-732C-AF48-88D0-DADBF4CD9B08}"/>
              </a:ext>
            </a:extLst>
          </p:cNvPr>
          <p:cNvSpPr>
            <a:spLocks noGrp="1"/>
          </p:cNvSpPr>
          <p:nvPr>
            <p:ph sz="half" idx="1"/>
          </p:nvPr>
        </p:nvSpPr>
        <p:spPr/>
        <p:txBody>
          <a:bodyPr/>
          <a:lstStyle/>
          <a:p>
            <a:r>
              <a:rPr lang="en-US" sz="2200" dirty="0"/>
              <a:t>Sodium is a solid at room temperature; melting point is 98 C; boiling point is 881 C</a:t>
            </a:r>
          </a:p>
          <a:p>
            <a:r>
              <a:rPr lang="en-US" sz="2200" dirty="0"/>
              <a:t>Therefore, sodium is in the liquid phase at FR operating temperatures without pressurization</a:t>
            </a:r>
          </a:p>
          <a:p>
            <a:r>
              <a:rPr lang="en-US" sz="2200" dirty="0"/>
              <a:t>For this reason, it is not necessary to adopt the pressurized design employed in light water reactors for SFRs</a:t>
            </a:r>
          </a:p>
          <a:p>
            <a:endParaRPr lang="en-US" sz="2200" dirty="0"/>
          </a:p>
        </p:txBody>
      </p:sp>
      <p:sp>
        <p:nvSpPr>
          <p:cNvPr id="4" name="Content Placeholder 3">
            <a:extLst>
              <a:ext uri="{FF2B5EF4-FFF2-40B4-BE49-F238E27FC236}">
                <a16:creationId xmlns:a16="http://schemas.microsoft.com/office/drawing/2014/main" id="{AC6C5F63-5F3D-AA49-9F2B-E1CC8ABC2C66}"/>
              </a:ext>
            </a:extLst>
          </p:cNvPr>
          <p:cNvSpPr>
            <a:spLocks noGrp="1"/>
          </p:cNvSpPr>
          <p:nvPr>
            <p:ph sz="half" idx="2"/>
          </p:nvPr>
        </p:nvSpPr>
        <p:spPr/>
        <p:txBody>
          <a:bodyPr/>
          <a:lstStyle/>
          <a:p>
            <a:r>
              <a:rPr lang="en-US" sz="2200" dirty="0"/>
              <a:t>Sodium is a great heat transfer medium due to high thermal conductivity, high heat capacity, and large liquid range </a:t>
            </a:r>
          </a:p>
          <a:p>
            <a:r>
              <a:rPr lang="en-US" sz="2200" dirty="0"/>
              <a:t>Allows for high power density core and low coolant fraction</a:t>
            </a:r>
          </a:p>
          <a:p>
            <a:r>
              <a:rPr lang="en-US" sz="2200" dirty="0"/>
              <a:t>Na has insignificant neutron moderation, making it suitable for the coolant for the FBR</a:t>
            </a:r>
          </a:p>
          <a:p>
            <a:r>
              <a:rPr lang="en-US" sz="2200" dirty="0"/>
              <a:t>The weakness of sodium as a coolant is its reactivity with oxygen and/or water</a:t>
            </a:r>
          </a:p>
          <a:p>
            <a:endParaRPr lang="en-US" sz="2200" dirty="0"/>
          </a:p>
        </p:txBody>
      </p:sp>
      <p:sp>
        <p:nvSpPr>
          <p:cNvPr id="5" name="Slide Number Placeholder 4">
            <a:extLst>
              <a:ext uri="{FF2B5EF4-FFF2-40B4-BE49-F238E27FC236}">
                <a16:creationId xmlns:a16="http://schemas.microsoft.com/office/drawing/2014/main" id="{3679DB4B-55B2-6D43-8474-A44525DE08D1}"/>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dirty="0"/>
          </a:p>
        </p:txBody>
      </p:sp>
    </p:spTree>
    <p:extLst>
      <p:ext uri="{BB962C8B-B14F-4D97-AF65-F5344CB8AC3E}">
        <p14:creationId xmlns:p14="http://schemas.microsoft.com/office/powerpoint/2010/main" val="205665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D82E-EBE3-EB46-AD8E-A3DC923B5B95}"/>
              </a:ext>
            </a:extLst>
          </p:cNvPr>
          <p:cNvSpPr>
            <a:spLocks noGrp="1"/>
          </p:cNvSpPr>
          <p:nvPr>
            <p:ph type="title"/>
          </p:nvPr>
        </p:nvSpPr>
        <p:spPr/>
        <p:txBody>
          <a:bodyPr/>
          <a:lstStyle/>
          <a:p>
            <a:r>
              <a:rPr lang="en-US" dirty="0"/>
              <a:t>Structural Material Selection for Na</a:t>
            </a:r>
          </a:p>
        </p:txBody>
      </p:sp>
      <p:sp>
        <p:nvSpPr>
          <p:cNvPr id="3" name="Content Placeholder 2">
            <a:extLst>
              <a:ext uri="{FF2B5EF4-FFF2-40B4-BE49-F238E27FC236}">
                <a16:creationId xmlns:a16="http://schemas.microsoft.com/office/drawing/2014/main" id="{50F026EB-A1A5-4544-8249-55E7796EC8E9}"/>
              </a:ext>
            </a:extLst>
          </p:cNvPr>
          <p:cNvSpPr>
            <a:spLocks noGrp="1"/>
          </p:cNvSpPr>
          <p:nvPr>
            <p:ph sz="half" idx="1"/>
          </p:nvPr>
        </p:nvSpPr>
        <p:spPr/>
        <p:txBody>
          <a:bodyPr/>
          <a:lstStyle/>
          <a:p>
            <a:r>
              <a:rPr lang="en-US" sz="2200" dirty="0"/>
              <a:t>It is necessary to take the environment into consideration by estimating the mechanical properties and thermal characteristics</a:t>
            </a:r>
          </a:p>
          <a:p>
            <a:r>
              <a:rPr lang="en-US" sz="2200" dirty="0"/>
              <a:t>Environments specific to the SFR components include: (a) contact with the coolant, (b) high temperature at which the creep effects must be taken into account, and (c) neutron irradiation</a:t>
            </a:r>
          </a:p>
          <a:p>
            <a:endParaRPr lang="en-US" sz="2200" dirty="0"/>
          </a:p>
          <a:p>
            <a:endParaRPr lang="en-US" sz="2200" dirty="0"/>
          </a:p>
        </p:txBody>
      </p:sp>
      <p:sp>
        <p:nvSpPr>
          <p:cNvPr id="4" name="Content Placeholder 3">
            <a:extLst>
              <a:ext uri="{FF2B5EF4-FFF2-40B4-BE49-F238E27FC236}">
                <a16:creationId xmlns:a16="http://schemas.microsoft.com/office/drawing/2014/main" id="{C3218D9D-46F1-CD4C-9C78-E1769806AE9B}"/>
              </a:ext>
            </a:extLst>
          </p:cNvPr>
          <p:cNvSpPr>
            <a:spLocks noGrp="1"/>
          </p:cNvSpPr>
          <p:nvPr>
            <p:ph sz="half" idx="2"/>
          </p:nvPr>
        </p:nvSpPr>
        <p:spPr/>
        <p:txBody>
          <a:bodyPr/>
          <a:lstStyle/>
          <a:p>
            <a:r>
              <a:rPr lang="en-US" sz="2200" dirty="0"/>
              <a:t>The dissolution of elements contained in the material, such as iron, chromium, and nickel, in sodium and the reverse phenomenon (deposition) occur on the material surface due to the difference in chemical potential</a:t>
            </a:r>
          </a:p>
          <a:p>
            <a:r>
              <a:rPr lang="en-US" sz="2200" dirty="0"/>
              <a:t>The behavior is fundamentally controlled by the solubility of the material elements in sodium and by the diffusion rate of the materials</a:t>
            </a:r>
          </a:p>
          <a:p>
            <a:endParaRPr lang="en-US" sz="2200" dirty="0"/>
          </a:p>
        </p:txBody>
      </p:sp>
      <p:sp>
        <p:nvSpPr>
          <p:cNvPr id="5" name="Slide Number Placeholder 4">
            <a:extLst>
              <a:ext uri="{FF2B5EF4-FFF2-40B4-BE49-F238E27FC236}">
                <a16:creationId xmlns:a16="http://schemas.microsoft.com/office/drawing/2014/main" id="{41C45C84-E3B6-9A43-B72E-AF4C9B8640F1}"/>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dirty="0"/>
          </a:p>
        </p:txBody>
      </p:sp>
    </p:spTree>
    <p:extLst>
      <p:ext uri="{BB962C8B-B14F-4D97-AF65-F5344CB8AC3E}">
        <p14:creationId xmlns:p14="http://schemas.microsoft.com/office/powerpoint/2010/main" val="329928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C72C-34F4-F1FE-EFBD-A3F4BED58555}"/>
              </a:ext>
            </a:extLst>
          </p:cNvPr>
          <p:cNvSpPr>
            <a:spLocks noGrp="1"/>
          </p:cNvSpPr>
          <p:nvPr>
            <p:ph type="title"/>
          </p:nvPr>
        </p:nvSpPr>
        <p:spPr/>
        <p:txBody>
          <a:bodyPr/>
          <a:lstStyle/>
          <a:p>
            <a:r>
              <a:rPr lang="en-US" dirty="0"/>
              <a:t>Structural Materials in SFRs</a:t>
            </a:r>
          </a:p>
        </p:txBody>
      </p:sp>
      <p:sp>
        <p:nvSpPr>
          <p:cNvPr id="3" name="Content Placeholder 2">
            <a:extLst>
              <a:ext uri="{FF2B5EF4-FFF2-40B4-BE49-F238E27FC236}">
                <a16:creationId xmlns:a16="http://schemas.microsoft.com/office/drawing/2014/main" id="{1FD490FE-9BC1-15B6-3D88-9986B1CBC6D3}"/>
              </a:ext>
            </a:extLst>
          </p:cNvPr>
          <p:cNvSpPr>
            <a:spLocks noGrp="1"/>
          </p:cNvSpPr>
          <p:nvPr>
            <p:ph sz="half" idx="1"/>
          </p:nvPr>
        </p:nvSpPr>
        <p:spPr>
          <a:xfrm>
            <a:off x="609600" y="1968503"/>
            <a:ext cx="10972800" cy="2551543"/>
          </a:xfrm>
        </p:spPr>
        <p:txBody>
          <a:bodyPr/>
          <a:lstStyle/>
          <a:p>
            <a:r>
              <a:rPr lang="en-US" sz="2000" dirty="0"/>
              <a:t>Austenitic and ferritic/martensitic steels are two key alloy classes for SFR structural materials</a:t>
            </a:r>
          </a:p>
          <a:p>
            <a:r>
              <a:rPr lang="en-US" sz="2000" dirty="0"/>
              <a:t>Most research has been done on SS-304 and SS-316, but advanced alloy behavior (T91, ODS steels, etc.) is being studied</a:t>
            </a:r>
          </a:p>
          <a:p>
            <a:endParaRPr lang="en-US" sz="2000" dirty="0"/>
          </a:p>
        </p:txBody>
      </p:sp>
      <p:sp>
        <p:nvSpPr>
          <p:cNvPr id="5" name="Slide Number Placeholder 4">
            <a:extLst>
              <a:ext uri="{FF2B5EF4-FFF2-40B4-BE49-F238E27FC236}">
                <a16:creationId xmlns:a16="http://schemas.microsoft.com/office/drawing/2014/main" id="{9FBE107A-5209-0443-717B-AA659B0F1C28}"/>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6" name="Picture 5">
            <a:extLst>
              <a:ext uri="{FF2B5EF4-FFF2-40B4-BE49-F238E27FC236}">
                <a16:creationId xmlns:a16="http://schemas.microsoft.com/office/drawing/2014/main" id="{ED064E3A-3098-4EA0-6BFC-7416AC1A3C44}"/>
              </a:ext>
            </a:extLst>
          </p:cNvPr>
          <p:cNvPicPr>
            <a:picLocks noChangeAspect="1"/>
          </p:cNvPicPr>
          <p:nvPr/>
        </p:nvPicPr>
        <p:blipFill>
          <a:blip r:embed="rId2"/>
          <a:stretch>
            <a:fillRect/>
          </a:stretch>
        </p:blipFill>
        <p:spPr>
          <a:xfrm>
            <a:off x="2209800" y="3647687"/>
            <a:ext cx="7772400" cy="2201431"/>
          </a:xfrm>
          <a:prstGeom prst="rect">
            <a:avLst/>
          </a:prstGeom>
        </p:spPr>
      </p:pic>
    </p:spTree>
    <p:extLst>
      <p:ext uri="{BB962C8B-B14F-4D97-AF65-F5344CB8AC3E}">
        <p14:creationId xmlns:p14="http://schemas.microsoft.com/office/powerpoint/2010/main" val="326544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8CFF-EC63-A146-AB80-0ED5E1A96244}"/>
              </a:ext>
            </a:extLst>
          </p:cNvPr>
          <p:cNvSpPr>
            <a:spLocks noGrp="1"/>
          </p:cNvSpPr>
          <p:nvPr>
            <p:ph type="title"/>
          </p:nvPr>
        </p:nvSpPr>
        <p:spPr/>
        <p:txBody>
          <a:bodyPr/>
          <a:lstStyle/>
          <a:p>
            <a:r>
              <a:rPr lang="en-US" dirty="0"/>
              <a:t>Solubilities and Compatibility</a:t>
            </a:r>
          </a:p>
        </p:txBody>
      </p:sp>
      <p:sp>
        <p:nvSpPr>
          <p:cNvPr id="3" name="Content Placeholder 2">
            <a:extLst>
              <a:ext uri="{FF2B5EF4-FFF2-40B4-BE49-F238E27FC236}">
                <a16:creationId xmlns:a16="http://schemas.microsoft.com/office/drawing/2014/main" id="{BF87F994-5F5B-E546-8403-7D3AEC1A16D0}"/>
              </a:ext>
            </a:extLst>
          </p:cNvPr>
          <p:cNvSpPr>
            <a:spLocks noGrp="1"/>
          </p:cNvSpPr>
          <p:nvPr>
            <p:ph sz="half" idx="1"/>
          </p:nvPr>
        </p:nvSpPr>
        <p:spPr>
          <a:xfrm>
            <a:off x="609600" y="1968503"/>
            <a:ext cx="3404260" cy="4157663"/>
          </a:xfrm>
        </p:spPr>
        <p:txBody>
          <a:bodyPr/>
          <a:lstStyle/>
          <a:p>
            <a:r>
              <a:rPr lang="en-US" sz="2200" dirty="0"/>
              <a:t>Among the elements in austenitic stainless steel, the solubility of nickel is greatest</a:t>
            </a:r>
          </a:p>
          <a:p>
            <a:r>
              <a:rPr lang="en-US" sz="2200" dirty="0"/>
              <a:t>Therefore, the phase transformation of austenite to ferrite through nickel dissolution is observed on the surface in long-term immersion in sodium</a:t>
            </a:r>
          </a:p>
          <a:p>
            <a:endParaRPr lang="en-US" sz="2200" dirty="0"/>
          </a:p>
        </p:txBody>
      </p:sp>
      <p:pic>
        <p:nvPicPr>
          <p:cNvPr id="6" name="Content Placeholder 5">
            <a:extLst>
              <a:ext uri="{FF2B5EF4-FFF2-40B4-BE49-F238E27FC236}">
                <a16:creationId xmlns:a16="http://schemas.microsoft.com/office/drawing/2014/main" id="{1326BE5E-CC79-0543-A39C-6AA515D5B408}"/>
              </a:ext>
            </a:extLst>
          </p:cNvPr>
          <p:cNvPicPr>
            <a:picLocks noGrp="1" noChangeAspect="1"/>
          </p:cNvPicPr>
          <p:nvPr>
            <p:ph sz="half" idx="2"/>
          </p:nvPr>
        </p:nvPicPr>
        <p:blipFill>
          <a:blip r:embed="rId2"/>
          <a:stretch>
            <a:fillRect/>
          </a:stretch>
        </p:blipFill>
        <p:spPr>
          <a:xfrm>
            <a:off x="4196904" y="1968500"/>
            <a:ext cx="2905101" cy="4157663"/>
          </a:xfrm>
          <a:prstGeom prst="rect">
            <a:avLst/>
          </a:prstGeom>
        </p:spPr>
      </p:pic>
      <p:sp>
        <p:nvSpPr>
          <p:cNvPr id="5" name="Slide Number Placeholder 4">
            <a:extLst>
              <a:ext uri="{FF2B5EF4-FFF2-40B4-BE49-F238E27FC236}">
                <a16:creationId xmlns:a16="http://schemas.microsoft.com/office/drawing/2014/main" id="{2150DFF3-725D-FF42-9E9F-6855DA25E60A}"/>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7" name="Picture 6">
            <a:extLst>
              <a:ext uri="{FF2B5EF4-FFF2-40B4-BE49-F238E27FC236}">
                <a16:creationId xmlns:a16="http://schemas.microsoft.com/office/drawing/2014/main" id="{30198D36-00DF-0C4E-AF33-7FB3661A388D}"/>
              </a:ext>
            </a:extLst>
          </p:cNvPr>
          <p:cNvPicPr>
            <a:picLocks noChangeAspect="1"/>
          </p:cNvPicPr>
          <p:nvPr/>
        </p:nvPicPr>
        <p:blipFill>
          <a:blip r:embed="rId3"/>
          <a:stretch>
            <a:fillRect/>
          </a:stretch>
        </p:blipFill>
        <p:spPr>
          <a:xfrm>
            <a:off x="7285049" y="2323882"/>
            <a:ext cx="4827371" cy="3446897"/>
          </a:xfrm>
          <a:prstGeom prst="rect">
            <a:avLst/>
          </a:prstGeom>
        </p:spPr>
      </p:pic>
    </p:spTree>
    <p:extLst>
      <p:ext uri="{BB962C8B-B14F-4D97-AF65-F5344CB8AC3E}">
        <p14:creationId xmlns:p14="http://schemas.microsoft.com/office/powerpoint/2010/main" val="39130037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37007</TotalTime>
  <Words>1858</Words>
  <Application>Microsoft Macintosh PowerPoint</Application>
  <PresentationFormat>Widescreen</PresentationFormat>
  <Paragraphs>162</Paragraphs>
  <Slides>27</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Calibri Light</vt:lpstr>
      <vt:lpstr>Custom Design</vt:lpstr>
      <vt:lpstr>1_NCStateU-horizontal-left-logo</vt:lpstr>
      <vt:lpstr>NE 795-014: Advanced Reactor Materials</vt:lpstr>
      <vt:lpstr>Housekeeping</vt:lpstr>
      <vt:lpstr>Last Time</vt:lpstr>
      <vt:lpstr>Sodium coolant</vt:lpstr>
      <vt:lpstr>Liquid Metal Coolants</vt:lpstr>
      <vt:lpstr>Sodium</vt:lpstr>
      <vt:lpstr>Structural Material Selection for Na</vt:lpstr>
      <vt:lpstr>Structural Materials in SFRs</vt:lpstr>
      <vt:lpstr>Solubilities and Compatibility</vt:lpstr>
      <vt:lpstr>Sodium Corrosion</vt:lpstr>
      <vt:lpstr>Sodium Corrosion</vt:lpstr>
      <vt:lpstr>Sodium Corrosion</vt:lpstr>
      <vt:lpstr>Sodium Corrosion</vt:lpstr>
      <vt:lpstr>Impurity Sodium Corrosion</vt:lpstr>
      <vt:lpstr>Oxygen Acceleration</vt:lpstr>
      <vt:lpstr>Carbon Effects</vt:lpstr>
      <vt:lpstr>Na Corrosion of Austenitic Steel</vt:lpstr>
      <vt:lpstr>Na Corrosion of Austenitic Steel</vt:lpstr>
      <vt:lpstr>Na Corrosion in Austenitic Steel</vt:lpstr>
      <vt:lpstr>Na Corrosion in Austenitic Steel</vt:lpstr>
      <vt:lpstr>Na Corrosion in Ferritic Steels</vt:lpstr>
      <vt:lpstr>Effects on Microstructure</vt:lpstr>
      <vt:lpstr>Effects on Mechanical Properties</vt:lpstr>
      <vt:lpstr>Na-Water/Air Reactions</vt:lpstr>
      <vt:lpstr>Summary</vt:lpstr>
      <vt:lpstr>Questions?</vt:lpstr>
      <vt:lpstr>Concluded SFRs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115</cp:revision>
  <dcterms:created xsi:type="dcterms:W3CDTF">2019-12-09T16:44:02Z</dcterms:created>
  <dcterms:modified xsi:type="dcterms:W3CDTF">2023-11-07T18:22:48Z</dcterms:modified>
</cp:coreProperties>
</file>